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9"/>
  </p:notesMasterIdLst>
  <p:sldIdLst>
    <p:sldId id="575" r:id="rId2"/>
    <p:sldId id="577" r:id="rId3"/>
    <p:sldId id="578" r:id="rId4"/>
    <p:sldId id="581" r:id="rId5"/>
    <p:sldId id="579" r:id="rId6"/>
    <p:sldId id="582" r:id="rId7"/>
    <p:sldId id="586" r:id="rId8"/>
    <p:sldId id="583" r:id="rId9"/>
    <p:sldId id="587" r:id="rId10"/>
    <p:sldId id="588" r:id="rId11"/>
    <p:sldId id="590" r:id="rId12"/>
    <p:sldId id="589" r:id="rId13"/>
    <p:sldId id="593" r:id="rId14"/>
    <p:sldId id="604" r:id="rId15"/>
    <p:sldId id="591" r:id="rId16"/>
    <p:sldId id="592" r:id="rId17"/>
    <p:sldId id="594" r:id="rId18"/>
    <p:sldId id="595" r:id="rId19"/>
    <p:sldId id="596" r:id="rId20"/>
    <p:sldId id="597" r:id="rId21"/>
    <p:sldId id="598" r:id="rId22"/>
    <p:sldId id="600" r:id="rId23"/>
    <p:sldId id="601" r:id="rId24"/>
    <p:sldId id="599" r:id="rId25"/>
    <p:sldId id="574" r:id="rId26"/>
    <p:sldId id="603" r:id="rId27"/>
    <p:sldId id="602" r:id="rId28"/>
  </p:sldIdLst>
  <p:sldSz cx="12192000" cy="6858000"/>
  <p:notesSz cx="7099300" cy="10234613"/>
  <p:custDataLst>
    <p:tags r:id="rId30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55" userDrawn="1">
          <p15:clr>
            <a:srgbClr val="A4A3A4"/>
          </p15:clr>
        </p15:guide>
        <p15:guide id="2" pos="1996" userDrawn="1">
          <p15:clr>
            <a:srgbClr val="A4A3A4"/>
          </p15:clr>
        </p15:guide>
        <p15:guide id="3" orient="horz" pos="142" userDrawn="1">
          <p15:clr>
            <a:srgbClr val="A4A3A4"/>
          </p15:clr>
        </p15:guide>
        <p15:guide id="4" orient="horz" pos="4065" userDrawn="1">
          <p15:clr>
            <a:srgbClr val="A4A3A4"/>
          </p15:clr>
        </p15:guide>
        <p15:guide id="5" orient="horz" pos="1026" userDrawn="1">
          <p15:clr>
            <a:srgbClr val="A4A3A4"/>
          </p15:clr>
        </p15:guide>
        <p15:guide id="6" orient="horz" pos="3498" userDrawn="1">
          <p15:clr>
            <a:srgbClr val="A4A3A4"/>
          </p15:clr>
        </p15:guide>
        <p15:guide id="7" orient="horz" pos="2931" userDrawn="1">
          <p15:clr>
            <a:srgbClr val="A4A3A4"/>
          </p15:clr>
        </p15:guide>
        <p15:guide id="9" orient="horz" pos="3702" userDrawn="1">
          <p15:clr>
            <a:srgbClr val="A4A3A4"/>
          </p15:clr>
        </p15:guide>
        <p15:guide id="10" pos="151" userDrawn="1">
          <p15:clr>
            <a:srgbClr val="A4A3A4"/>
          </p15:clr>
        </p15:guide>
        <p15:guide id="11" pos="7529" userDrawn="1">
          <p15:clr>
            <a:srgbClr val="A4A3A4"/>
          </p15:clr>
        </p15:guide>
        <p15:guide id="12" pos="423" userDrawn="1">
          <p15:clr>
            <a:srgbClr val="A4A3A4"/>
          </p15:clr>
        </p15:guide>
        <p15:guide id="13" pos="2812" userDrawn="1">
          <p15:clr>
            <a:srgbClr val="A4A3A4"/>
          </p15:clr>
        </p15:guide>
        <p15:guide id="14" pos="5927" userDrawn="1">
          <p15:clr>
            <a:srgbClr val="A4A3A4"/>
          </p15:clr>
        </p15:guide>
        <p15:guide id="15" pos="3931" userDrawn="1">
          <p15:clr>
            <a:srgbClr val="A4A3A4"/>
          </p15:clr>
        </p15:guide>
        <p15:guide id="16" pos="7257" userDrawn="1">
          <p15:clr>
            <a:srgbClr val="A4A3A4"/>
          </p15:clr>
        </p15:guide>
        <p15:guide id="17" orient="horz" pos="193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" initials="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19E"/>
    <a:srgbClr val="00BEFF"/>
    <a:srgbClr val="4E555E"/>
    <a:srgbClr val="495059"/>
    <a:srgbClr val="697381"/>
    <a:srgbClr val="3E444C"/>
    <a:srgbClr val="E8F8C8"/>
    <a:srgbClr val="FAFAFA"/>
    <a:srgbClr val="474343"/>
    <a:srgbClr val="84B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98" autoAdjust="0"/>
    <p:restoredTop sz="89211" autoAdjust="0"/>
  </p:normalViewPr>
  <p:slideViewPr>
    <p:cSldViewPr>
      <p:cViewPr varScale="1">
        <p:scale>
          <a:sx n="102" d="100"/>
          <a:sy n="102" d="100"/>
        </p:scale>
        <p:origin x="1272" y="96"/>
      </p:cViewPr>
      <p:guideLst>
        <p:guide orient="horz" pos="255"/>
        <p:guide pos="1996"/>
        <p:guide orient="horz" pos="142"/>
        <p:guide orient="horz" pos="4065"/>
        <p:guide orient="horz" pos="1026"/>
        <p:guide orient="horz" pos="3498"/>
        <p:guide orient="horz" pos="2931"/>
        <p:guide orient="horz" pos="3702"/>
        <p:guide pos="151"/>
        <p:guide pos="7529"/>
        <p:guide pos="423"/>
        <p:guide pos="2812"/>
        <p:guide pos="5927"/>
        <p:guide pos="3931"/>
        <p:guide pos="7257"/>
        <p:guide orient="horz" pos="193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3102" y="108"/>
      </p:cViewPr>
      <p:guideLst>
        <p:guide orient="horz" pos="3224"/>
        <p:guide pos="223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075821" cy="51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7" tIns="49519" rIns="99037" bIns="49519" numCol="1" anchor="t" anchorCtr="0" compatLnSpc="1">
            <a:prstTxWarp prst="textNoShape">
              <a:avLst/>
            </a:prstTxWarp>
          </a:bodyPr>
          <a:lstStyle>
            <a:lvl1pPr defTabSz="990799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auto">
          <a:xfrm>
            <a:off x="4021851" y="0"/>
            <a:ext cx="3075821" cy="51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7" tIns="49519" rIns="99037" bIns="49519" numCol="1" anchor="t" anchorCtr="0" compatLnSpc="1">
            <a:prstTxWarp prst="textNoShape">
              <a:avLst/>
            </a:prstTxWarp>
          </a:bodyPr>
          <a:lstStyle>
            <a:lvl1pPr algn="r" defTabSz="990799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767A0422-AC17-4B64-BC82-58EADDDAFBBE}" type="datetimeFigureOut">
              <a:rPr lang="de-DE"/>
              <a:pPr>
                <a:defRPr/>
              </a:pPr>
              <a:t>20.08.2021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6525" y="766763"/>
            <a:ext cx="6826250" cy="3840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404" tIns="46702" rIns="93404" bIns="46702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709931" y="4861765"/>
            <a:ext cx="5679440" cy="4604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7" tIns="49519" rIns="99037" bIns="495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auto">
          <a:xfrm>
            <a:off x="0" y="9721913"/>
            <a:ext cx="3075821" cy="51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7" tIns="49519" rIns="99037" bIns="49519" numCol="1" anchor="b" anchorCtr="0" compatLnSpc="1">
            <a:prstTxWarp prst="textNoShape">
              <a:avLst/>
            </a:prstTxWarp>
          </a:bodyPr>
          <a:lstStyle>
            <a:lvl1pPr defTabSz="990799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auto">
          <a:xfrm>
            <a:off x="4021851" y="9721913"/>
            <a:ext cx="3075821" cy="51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37" tIns="49519" rIns="99037" bIns="49519" numCol="1" anchor="b" anchorCtr="0" compatLnSpc="1">
            <a:prstTxWarp prst="textNoShape">
              <a:avLst/>
            </a:prstTxWarp>
          </a:bodyPr>
          <a:lstStyle>
            <a:lvl1pPr algn="r" defTabSz="990799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85448578-FD76-4114-AFBE-9D3A16724BFF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01015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6184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9779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1761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7412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6763"/>
            <a:ext cx="6826250" cy="384016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9504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48578-FD76-4114-AFBE-9D3A16724BFF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4551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7"/>
          <p:cNvSpPr txBox="1">
            <a:spLocks noChangeArrowheads="1"/>
          </p:cNvSpPr>
          <p:nvPr userDrawn="1"/>
        </p:nvSpPr>
        <p:spPr bwMode="auto">
          <a:xfrm>
            <a:off x="11827357" y="6440647"/>
            <a:ext cx="355600" cy="200055"/>
          </a:xfrm>
          <a:prstGeom prst="rect">
            <a:avLst/>
          </a:prstGeom>
          <a:solidFill>
            <a:srgbClr val="4E555E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Aft>
                <a:spcPts val="0"/>
              </a:spcAft>
              <a:defRPr/>
            </a:pPr>
            <a:fld id="{58BB24F0-E702-45B7-A4D1-AAAB82D1C56A}" type="slidenum">
              <a:rPr lang="de-DE" sz="1000" smtClean="0">
                <a:solidFill>
                  <a:srgbClr val="00BEFF"/>
                </a:solidFill>
                <a:latin typeface="TKTypeBold" pitchFamily="34" charset="0"/>
              </a:rPr>
              <a:pPr algn="ctr" eaLnBrk="1" hangingPunct="1">
                <a:lnSpc>
                  <a:spcPct val="130000"/>
                </a:lnSpc>
                <a:spcAft>
                  <a:spcPts val="0"/>
                </a:spcAft>
                <a:defRPr/>
              </a:pPr>
              <a:t>‹#›</a:t>
            </a:fld>
            <a:r>
              <a:rPr lang="de-DE" sz="800" dirty="0">
                <a:solidFill>
                  <a:srgbClr val="515151"/>
                </a:solidFill>
                <a:latin typeface="TKTypeBold" pitchFamily="34" charset="0"/>
              </a:rPr>
              <a:t> </a:t>
            </a:r>
            <a:endParaRPr lang="de-DE" sz="800" dirty="0">
              <a:solidFill>
                <a:srgbClr val="525254"/>
              </a:solidFill>
              <a:latin typeface="TKType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41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47133" y="1600201"/>
            <a:ext cx="116840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ea typeface="AppleGothic"/>
                <a:cs typeface="AppleGothic"/>
              </a:defRPr>
            </a:lvl1pPr>
            <a:lvl2pPr>
              <a:defRPr>
                <a:ea typeface="AppleGothic"/>
              </a:defRPr>
            </a:lvl2pPr>
            <a:lvl3pPr>
              <a:defRPr>
                <a:ea typeface="AppleGothic"/>
              </a:defRPr>
            </a:lvl3pPr>
            <a:lvl4pPr>
              <a:defRPr>
                <a:ea typeface="AppleGothic"/>
              </a:defRPr>
            </a:lvl4pPr>
            <a:lvl5pPr>
              <a:defRPr>
                <a:ea typeface="AppleGothic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Text Box 57"/>
          <p:cNvSpPr txBox="1">
            <a:spLocks noChangeArrowheads="1"/>
          </p:cNvSpPr>
          <p:nvPr userDrawn="1"/>
        </p:nvSpPr>
        <p:spPr bwMode="auto">
          <a:xfrm>
            <a:off x="11827357" y="6440647"/>
            <a:ext cx="355600" cy="200055"/>
          </a:xfrm>
          <a:prstGeom prst="rect">
            <a:avLst/>
          </a:prstGeom>
          <a:solidFill>
            <a:srgbClr val="4E555E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Aft>
                <a:spcPts val="0"/>
              </a:spcAft>
              <a:defRPr/>
            </a:pPr>
            <a:fld id="{58BB24F0-E702-45B7-A4D1-AAAB82D1C56A}" type="slidenum">
              <a:rPr lang="de-DE" sz="1000" smtClean="0">
                <a:solidFill>
                  <a:srgbClr val="00BEFF"/>
                </a:solidFill>
                <a:latin typeface="TKTypeBold" pitchFamily="34" charset="0"/>
              </a:rPr>
              <a:pPr algn="ctr" eaLnBrk="1" hangingPunct="1">
                <a:lnSpc>
                  <a:spcPct val="130000"/>
                </a:lnSpc>
                <a:spcAft>
                  <a:spcPts val="0"/>
                </a:spcAft>
                <a:defRPr/>
              </a:pPr>
              <a:t>‹#›</a:t>
            </a:fld>
            <a:r>
              <a:rPr lang="de-DE" sz="800" dirty="0">
                <a:solidFill>
                  <a:srgbClr val="515151"/>
                </a:solidFill>
                <a:latin typeface="TKTypeBold" pitchFamily="34" charset="0"/>
              </a:rPr>
              <a:t> </a:t>
            </a:r>
            <a:endParaRPr lang="de-DE" sz="800" dirty="0">
              <a:solidFill>
                <a:srgbClr val="525254"/>
              </a:solidFill>
              <a:latin typeface="TKType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991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7"/>
          <p:cNvSpPr txBox="1">
            <a:spLocks noChangeArrowheads="1"/>
          </p:cNvSpPr>
          <p:nvPr userDrawn="1"/>
        </p:nvSpPr>
        <p:spPr bwMode="auto">
          <a:xfrm>
            <a:off x="11827357" y="6440648"/>
            <a:ext cx="355600" cy="200055"/>
          </a:xfrm>
          <a:prstGeom prst="rect">
            <a:avLst/>
          </a:prstGeom>
          <a:solidFill>
            <a:srgbClr val="4E555E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Aft>
                <a:spcPts val="0"/>
              </a:spcAft>
              <a:defRPr/>
            </a:pPr>
            <a:fld id="{58BB24F0-E702-45B7-A4D1-AAAB82D1C56A}" type="slidenum">
              <a:rPr lang="de-DE" sz="1000" smtClean="0">
                <a:solidFill>
                  <a:srgbClr val="00BEFF"/>
                </a:solidFill>
                <a:latin typeface="TKTypeBold" pitchFamily="34" charset="0"/>
              </a:rPr>
              <a:pPr algn="ctr" eaLnBrk="1" hangingPunct="1">
                <a:lnSpc>
                  <a:spcPct val="130000"/>
                </a:lnSpc>
                <a:spcAft>
                  <a:spcPts val="0"/>
                </a:spcAft>
                <a:defRPr/>
              </a:pPr>
              <a:t>‹#›</a:t>
            </a:fld>
            <a:r>
              <a:rPr lang="de-DE" sz="800" dirty="0">
                <a:solidFill>
                  <a:srgbClr val="515151"/>
                </a:solidFill>
                <a:latin typeface="TKTypeBold" pitchFamily="34" charset="0"/>
              </a:rPr>
              <a:t> </a:t>
            </a:r>
            <a:endParaRPr lang="de-DE" sz="800" dirty="0">
              <a:solidFill>
                <a:srgbClr val="525254"/>
              </a:solidFill>
              <a:latin typeface="TKType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142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ags" Target="../tags/tag2.xml"/><Relationship Id="rId4" Type="http://schemas.openxmlformats.org/officeDocument/2006/relationships/theme" Target="../theme/theme1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8291" y="5859996"/>
            <a:ext cx="13151615" cy="98199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383" y="5931247"/>
            <a:ext cx="163541" cy="13068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40" y="6451165"/>
            <a:ext cx="1614693" cy="406835"/>
          </a:xfrm>
          <a:prstGeom prst="rect">
            <a:avLst/>
          </a:prstGeom>
        </p:spPr>
      </p:pic>
      <p:pic>
        <p:nvPicPr>
          <p:cNvPr id="12" name="Grafik 11"/>
          <p:cNvPicPr>
            <a:picLocks/>
          </p:cNvPicPr>
          <p:nvPr userDrawn="1"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455" y="6580188"/>
            <a:ext cx="79756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/>
          <a:cs typeface="AppleGothic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 pitchFamily="-65" charset="-127"/>
          <a:cs typeface="AppleGothic" pitchFamily="-65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 pitchFamily="-65" charset="-127"/>
          <a:cs typeface="AppleGothic" pitchFamily="-65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 pitchFamily="-65" charset="-127"/>
          <a:cs typeface="AppleGothic" pitchFamily="-65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KTypeMedium" pitchFamily="34" charset="0"/>
          <a:ea typeface="AppleGothic" pitchFamily="-65" charset="-127"/>
          <a:cs typeface="AppleGothic" pitchFamily="-65" charset="-127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KTypeBold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KTypeBold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KTypeBold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KTypeBold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MS PGothic" pitchFamily="34" charset="-128"/>
          <a:cs typeface="MS PGothic" pitchFamily="34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itchFamily="34" charset="-128"/>
          <a:cs typeface="Geneva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itchFamily="34" charset="-128"/>
          <a:cs typeface="Genev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itchFamily="34" charset="-128"/>
          <a:cs typeface="Genev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1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hapter/10.1007/978-3-319-24574-4_28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holar.google.com/citations?user=0VAe-TQAAAAJ&amp;hl=de&amp;oi=sra" TargetMode="External"/><Relationship Id="rId5" Type="http://schemas.openxmlformats.org/officeDocument/2006/relationships/hyperlink" Target="https://scholar.google.com/citations?user=M2j8KYMAAAAJ&amp;hl=de&amp;oi=sra" TargetMode="External"/><Relationship Id="rId4" Type="http://schemas.openxmlformats.org/officeDocument/2006/relationships/hyperlink" Target="https://scholar.google.com/citations?user=7jrO1NwAAAAJ&amp;hl=de&amp;oi=sra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e.wikipedia.org/wiki/Scikit-learn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56299" y="-97"/>
            <a:ext cx="5030098" cy="5691234"/>
          </a:xfrm>
          <a:prstGeom prst="rect">
            <a:avLst/>
          </a:prstGeom>
        </p:spPr>
      </p:pic>
      <p:sp>
        <p:nvSpPr>
          <p:cNvPr id="10" name="Rechteck 15">
            <a:extLst>
              <a:ext uri="{FF2B5EF4-FFF2-40B4-BE49-F238E27FC236}">
                <a16:creationId xmlns:a16="http://schemas.microsoft.com/office/drawing/2014/main" id="{341E16A1-CCBE-45F3-9150-C5BAB4A9CB21}"/>
              </a:ext>
            </a:extLst>
          </p:cNvPr>
          <p:cNvSpPr/>
          <p:nvPr/>
        </p:nvSpPr>
        <p:spPr bwMode="auto">
          <a:xfrm>
            <a:off x="0" y="5691137"/>
            <a:ext cx="12186396" cy="1166863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 dirty="0">
              <a:latin typeface="TKTypeMedium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8016" y="4809846"/>
            <a:ext cx="324036" cy="345235"/>
          </a:xfrm>
          <a:prstGeom prst="rect">
            <a:avLst/>
          </a:prstGeom>
        </p:spPr>
      </p:pic>
      <p:pic>
        <p:nvPicPr>
          <p:cNvPr id="11" name="Grafik 18">
            <a:extLst>
              <a:ext uri="{FF2B5EF4-FFF2-40B4-BE49-F238E27FC236}">
                <a16:creationId xmlns:a16="http://schemas.microsoft.com/office/drawing/2014/main" id="{13A5D190-1834-4A58-AAB0-25E1B817A31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48" y="4677371"/>
            <a:ext cx="12005638" cy="2120598"/>
          </a:xfrm>
          <a:prstGeom prst="rect">
            <a:avLst/>
          </a:prstGeom>
        </p:spPr>
      </p:pic>
      <p:pic>
        <p:nvPicPr>
          <p:cNvPr id="28" name="Bild 3">
            <a:extLst>
              <a:ext uri="{FF2B5EF4-FFF2-40B4-BE49-F238E27FC236}">
                <a16:creationId xmlns:a16="http://schemas.microsoft.com/office/drawing/2014/main" id="{BDFB8D4C-0909-4B36-9C1E-2FFF1A09BBD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48" y="6094503"/>
            <a:ext cx="3329802" cy="711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A66216-5A6D-4A65-9600-B7AA51D089EF}"/>
              </a:ext>
            </a:extLst>
          </p:cNvPr>
          <p:cNvSpPr txBox="1"/>
          <p:nvPr/>
        </p:nvSpPr>
        <p:spPr>
          <a:xfrm>
            <a:off x="335360" y="4617132"/>
            <a:ext cx="6624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+mn-lt"/>
              </a:rPr>
              <a:t>Bilgecan Cihan</a:t>
            </a:r>
          </a:p>
          <a:p>
            <a:r>
              <a:rPr lang="en-GB" sz="1600" dirty="0">
                <a:latin typeface="+mn-lt"/>
              </a:rPr>
              <a:t>  [ M.Sc. Computational Mechanics of Materials and Structures ]</a:t>
            </a:r>
          </a:p>
          <a:p>
            <a:r>
              <a:rPr lang="en-GB" sz="1600" dirty="0">
                <a:latin typeface="+mn-lt"/>
              </a:rPr>
              <a:t>  [ University of Stuttgart 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388CF2-3902-457E-A8CB-8FEEC3500CDE}"/>
              </a:ext>
            </a:extLst>
          </p:cNvPr>
          <p:cNvSpPr txBox="1"/>
          <p:nvPr/>
        </p:nvSpPr>
        <p:spPr>
          <a:xfrm>
            <a:off x="7417104" y="2384884"/>
            <a:ext cx="41764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+mj-lt"/>
                <a:ea typeface="Microsoft JhengHei Light" panose="020B0304030504040204" pitchFamily="34" charset="-120"/>
              </a:rPr>
              <a:t>Hyperparameter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+mj-lt"/>
                <a:ea typeface="Microsoft JhengHei Light" panose="020B0304030504040204" pitchFamily="34" charset="-120"/>
              </a:rPr>
              <a:t>Optimization of a U-Net Trained for </a:t>
            </a:r>
          </a:p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+mj-lt"/>
                <a:ea typeface="Microsoft JhengHei Light" panose="020B0304030504040204" pitchFamily="34" charset="-120"/>
              </a:rPr>
              <a:t>Fat Detection in Liver Sections</a:t>
            </a:r>
            <a:endParaRPr lang="en-GB" sz="2400" b="1" dirty="0">
              <a:solidFill>
                <a:schemeClr val="accent5">
                  <a:lumMod val="50000"/>
                </a:schemeClr>
              </a:solidFill>
              <a:latin typeface="+mj-lt"/>
              <a:ea typeface="Microsoft JhengHei Light" panose="020B0304030504040204" pitchFamily="34" charset="-120"/>
            </a:endParaRPr>
          </a:p>
        </p:txBody>
      </p:sp>
      <p:pic>
        <p:nvPicPr>
          <p:cNvPr id="12" name="Grafik 7">
            <a:extLst>
              <a:ext uri="{FF2B5EF4-FFF2-40B4-BE49-F238E27FC236}">
                <a16:creationId xmlns:a16="http://schemas.microsoft.com/office/drawing/2014/main" id="{ECD750FE-8E6D-44BC-873B-F668017E1D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3568" y="4801412"/>
            <a:ext cx="324036" cy="34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658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U Net">
            <a:extLst>
              <a:ext uri="{FF2B5EF4-FFF2-40B4-BE49-F238E27FC236}">
                <a16:creationId xmlns:a16="http://schemas.microsoft.com/office/drawing/2014/main" id="{A1B60E76-EF78-47F1-843B-CE77A6F040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2" t="5368" r="16095" b="5420"/>
          <a:stretch/>
        </p:blipFill>
        <p:spPr bwMode="auto">
          <a:xfrm>
            <a:off x="1400062" y="866688"/>
            <a:ext cx="8944410" cy="547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48710E29-4251-478F-9D79-8D846097C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GB" sz="28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U-Net Architecture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4AB9CD5-7AB4-490B-AB13-E01594955A82}"/>
              </a:ext>
            </a:extLst>
          </p:cNvPr>
          <p:cNvCxnSpPr/>
          <p:nvPr/>
        </p:nvCxnSpPr>
        <p:spPr bwMode="auto">
          <a:xfrm>
            <a:off x="341589" y="764704"/>
            <a:ext cx="11509507" cy="0"/>
          </a:xfrm>
          <a:prstGeom prst="line">
            <a:avLst/>
          </a:prstGeom>
          <a:ln>
            <a:solidFill>
              <a:schemeClr val="accent1">
                <a:lumMod val="90000"/>
                <a:lumOff val="1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hteck 15">
            <a:extLst>
              <a:ext uri="{FF2B5EF4-FFF2-40B4-BE49-F238E27FC236}">
                <a16:creationId xmlns:a16="http://schemas.microsoft.com/office/drawing/2014/main" id="{88837187-D02D-40CB-9564-34C31A9C95EF}"/>
              </a:ext>
            </a:extLst>
          </p:cNvPr>
          <p:cNvSpPr/>
          <p:nvPr/>
        </p:nvSpPr>
        <p:spPr bwMode="auto">
          <a:xfrm>
            <a:off x="1919536" y="6583362"/>
            <a:ext cx="8136904" cy="242484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C3BC61-78A0-48FD-997D-243E32E918F2}"/>
              </a:ext>
            </a:extLst>
          </p:cNvPr>
          <p:cNvSpPr txBox="1"/>
          <p:nvPr/>
        </p:nvSpPr>
        <p:spPr>
          <a:xfrm>
            <a:off x="145230" y="5514326"/>
            <a:ext cx="38966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solidFill>
                  <a:srgbClr val="292929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U-net: Convolutional networks for biomedical image segmentation</a:t>
            </a:r>
            <a:endParaRPr lang="en-US" sz="1200" dirty="0">
              <a:solidFill>
                <a:srgbClr val="292929"/>
              </a:solidFill>
              <a:latin typeface="+mn-lt"/>
            </a:endParaRPr>
          </a:p>
          <a:p>
            <a:pPr algn="l"/>
            <a:r>
              <a:rPr lang="en-US" sz="1200" dirty="0">
                <a:solidFill>
                  <a:srgbClr val="292929"/>
                </a:solidFill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 Ronneberger</a:t>
            </a:r>
            <a:r>
              <a:rPr lang="en-US" sz="1200" dirty="0">
                <a:solidFill>
                  <a:srgbClr val="292929"/>
                </a:solidFill>
                <a:latin typeface="+mn-lt"/>
              </a:rPr>
              <a:t>, </a:t>
            </a:r>
            <a:r>
              <a:rPr lang="en-US" sz="1200" dirty="0">
                <a:solidFill>
                  <a:srgbClr val="292929"/>
                </a:solidFill>
                <a:latin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 Fischer</a:t>
            </a:r>
            <a:r>
              <a:rPr lang="en-US" sz="1200" dirty="0">
                <a:solidFill>
                  <a:srgbClr val="292929"/>
                </a:solidFill>
                <a:latin typeface="+mn-lt"/>
              </a:rPr>
              <a:t>, </a:t>
            </a:r>
            <a:r>
              <a:rPr lang="en-US" sz="1200" dirty="0">
                <a:solidFill>
                  <a:srgbClr val="292929"/>
                </a:solidFill>
                <a:latin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 Brox</a:t>
            </a:r>
            <a:r>
              <a:rPr lang="en-US" sz="1200" dirty="0">
                <a:solidFill>
                  <a:srgbClr val="292929"/>
                </a:solidFill>
                <a:latin typeface="+mn-lt"/>
              </a:rPr>
              <a:t> - International Conference on Medical …, 2015 - Springer</a:t>
            </a:r>
          </a:p>
        </p:txBody>
      </p:sp>
    </p:spTree>
    <p:extLst>
      <p:ext uri="{BB962C8B-B14F-4D97-AF65-F5344CB8AC3E}">
        <p14:creationId xmlns:p14="http://schemas.microsoft.com/office/powerpoint/2010/main" val="2382571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20C294-522D-4331-8BA0-40EA303505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1589" y="1092817"/>
            <a:ext cx="5601439" cy="4525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4E753F-029D-486C-BB48-31E571F3F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76482"/>
            <a:ext cx="5584264" cy="4521771"/>
          </a:xfrm>
          <a:prstGeom prst="rect">
            <a:avLst/>
          </a:prstGeom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A45612BC-76B8-419C-8FB6-4629911A7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29122"/>
          </a:xfrm>
        </p:spPr>
        <p:txBody>
          <a:bodyPr/>
          <a:lstStyle/>
          <a:p>
            <a:r>
              <a:rPr lang="en-GB" sz="28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Input Image and Mask Image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A07D24-1329-4A8A-BB33-1FC8DA5FE1F8}"/>
              </a:ext>
            </a:extLst>
          </p:cNvPr>
          <p:cNvCxnSpPr/>
          <p:nvPr/>
        </p:nvCxnSpPr>
        <p:spPr bwMode="auto">
          <a:xfrm>
            <a:off x="341589" y="764704"/>
            <a:ext cx="11509507" cy="0"/>
          </a:xfrm>
          <a:prstGeom prst="line">
            <a:avLst/>
          </a:prstGeom>
          <a:ln>
            <a:solidFill>
              <a:schemeClr val="accent1">
                <a:lumMod val="90000"/>
                <a:lumOff val="1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hteck 15">
            <a:extLst>
              <a:ext uri="{FF2B5EF4-FFF2-40B4-BE49-F238E27FC236}">
                <a16:creationId xmlns:a16="http://schemas.microsoft.com/office/drawing/2014/main" id="{7B7CFFF8-5993-4FA0-977F-6A4B25CEEEC6}"/>
              </a:ext>
            </a:extLst>
          </p:cNvPr>
          <p:cNvSpPr/>
          <p:nvPr/>
        </p:nvSpPr>
        <p:spPr bwMode="auto">
          <a:xfrm>
            <a:off x="1919536" y="6583362"/>
            <a:ext cx="8136904" cy="242484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37A5EA-5A02-4109-B4D0-B02F91DE5F2F}"/>
              </a:ext>
            </a:extLst>
          </p:cNvPr>
          <p:cNvSpPr txBox="1"/>
          <p:nvPr/>
        </p:nvSpPr>
        <p:spPr>
          <a:xfrm>
            <a:off x="341589" y="5770975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n-lt"/>
              </a:rPr>
              <a:t>RGB image of a liver section of  shape (256,256,3)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282C95-5E0F-478B-811A-4C02EDC854BF}"/>
              </a:ext>
            </a:extLst>
          </p:cNvPr>
          <p:cNvSpPr txBox="1"/>
          <p:nvPr/>
        </p:nvSpPr>
        <p:spPr>
          <a:xfrm>
            <a:off x="5998840" y="5807837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n-lt"/>
              </a:rPr>
              <a:t>Mask image as the grayscale ground truth (label)</a:t>
            </a:r>
          </a:p>
        </p:txBody>
      </p:sp>
    </p:spTree>
    <p:extLst>
      <p:ext uri="{BB962C8B-B14F-4D97-AF65-F5344CB8AC3E}">
        <p14:creationId xmlns:p14="http://schemas.microsoft.com/office/powerpoint/2010/main" val="55240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F34D2B-BAD9-4BA6-A12C-743975E57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338" y="965868"/>
            <a:ext cx="5137010" cy="5001414"/>
          </a:xfrm>
        </p:spPr>
        <p:txBody>
          <a:bodyPr/>
          <a:lstStyle/>
          <a:p>
            <a:r>
              <a:rPr lang="en-GB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Libraries and Packages</a:t>
            </a:r>
            <a:r>
              <a:rPr lang="en-GB" sz="1600" dirty="0"/>
              <a:t> </a:t>
            </a:r>
            <a:r>
              <a:rPr lang="en-GB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Used</a:t>
            </a:r>
          </a:p>
          <a:p>
            <a:pPr lvl="1"/>
            <a:r>
              <a:rPr lang="en-GB" sz="2000" dirty="0"/>
              <a:t>Tensorflow</a:t>
            </a:r>
          </a:p>
          <a:p>
            <a:pPr lvl="1"/>
            <a:r>
              <a:rPr lang="en-GB" sz="2000" dirty="0"/>
              <a:t>Scikit-Learn</a:t>
            </a:r>
          </a:p>
          <a:p>
            <a:pPr lvl="1"/>
            <a:r>
              <a:rPr lang="en-US" sz="2000" dirty="0"/>
              <a:t>Numpy</a:t>
            </a:r>
          </a:p>
          <a:p>
            <a:pPr lvl="1"/>
            <a:r>
              <a:rPr lang="en-US" sz="2000" dirty="0"/>
              <a:t>Matplotlib</a:t>
            </a:r>
          </a:p>
          <a:p>
            <a:pPr lvl="1"/>
            <a:r>
              <a:rPr lang="en-US" sz="2000" dirty="0"/>
              <a:t>Segmentation Models</a:t>
            </a:r>
          </a:p>
          <a:p>
            <a:pPr lvl="1"/>
            <a:r>
              <a:rPr lang="en-US" sz="2000" dirty="0"/>
              <a:t>PIL</a:t>
            </a:r>
          </a:p>
          <a:p>
            <a:pPr lvl="1"/>
            <a:r>
              <a:rPr lang="en-US" sz="2000" dirty="0"/>
              <a:t>Optuna</a:t>
            </a:r>
          </a:p>
          <a:p>
            <a:pPr lvl="1"/>
            <a:endParaRPr lang="en-GB" sz="1800" dirty="0"/>
          </a:p>
          <a:p>
            <a:pPr lvl="1"/>
            <a:endParaRPr lang="de-DE" sz="1800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E9F726D8-C366-4586-8F14-D8A817977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4081"/>
          </a:xfrm>
        </p:spPr>
        <p:txBody>
          <a:bodyPr/>
          <a:lstStyle/>
          <a:p>
            <a:r>
              <a:rPr lang="en-GB" sz="28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Outline of Implementation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F977211-F177-452C-A399-822512BF7ABB}"/>
              </a:ext>
            </a:extLst>
          </p:cNvPr>
          <p:cNvCxnSpPr/>
          <p:nvPr/>
        </p:nvCxnSpPr>
        <p:spPr bwMode="auto">
          <a:xfrm>
            <a:off x="341589" y="764704"/>
            <a:ext cx="11509507" cy="0"/>
          </a:xfrm>
          <a:prstGeom prst="line">
            <a:avLst/>
          </a:prstGeom>
          <a:ln>
            <a:solidFill>
              <a:schemeClr val="accent1">
                <a:lumMod val="90000"/>
                <a:lumOff val="1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hteck 15">
            <a:extLst>
              <a:ext uri="{FF2B5EF4-FFF2-40B4-BE49-F238E27FC236}">
                <a16:creationId xmlns:a16="http://schemas.microsoft.com/office/drawing/2014/main" id="{B5FC5E91-CCB4-4A71-B72D-0AA26DF1BAB4}"/>
              </a:ext>
            </a:extLst>
          </p:cNvPr>
          <p:cNvSpPr/>
          <p:nvPr/>
        </p:nvSpPr>
        <p:spPr bwMode="auto">
          <a:xfrm>
            <a:off x="1919536" y="6583362"/>
            <a:ext cx="8136904" cy="242484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4E7F876-872B-4C29-AFF4-C6B68316F397}"/>
              </a:ext>
            </a:extLst>
          </p:cNvPr>
          <p:cNvSpPr txBox="1">
            <a:spLocks/>
          </p:cNvSpPr>
          <p:nvPr/>
        </p:nvSpPr>
        <p:spPr>
          <a:xfrm>
            <a:off x="5591944" y="965868"/>
            <a:ext cx="5904656" cy="5253442"/>
          </a:xfrm>
          <a:prstGeom prst="rect">
            <a:avLst/>
          </a:prstGeom>
        </p:spPr>
        <p:txBody>
          <a:bodyPr vert="horz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AppleGothic"/>
                <a:cs typeface="AppleGothic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AppleGothic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AppleGothic"/>
                <a:cs typeface="Geneva" pitchFamily="-65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AppleGothic"/>
                <a:cs typeface="Genev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AppleGothic"/>
                <a:cs typeface="Genev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GB" kern="0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Outline </a:t>
            </a:r>
          </a:p>
          <a:p>
            <a:pPr lvl="1"/>
            <a:r>
              <a:rPr lang="en-GB" sz="2000" dirty="0"/>
              <a:t>Define a custom pre-processing function</a:t>
            </a:r>
          </a:p>
          <a:p>
            <a:pPr lvl="1"/>
            <a:r>
              <a:rPr lang="en-GB" sz="2000" dirty="0"/>
              <a:t>Generate batches of images and masks</a:t>
            </a:r>
          </a:p>
          <a:p>
            <a:pPr lvl="1"/>
            <a:r>
              <a:rPr lang="en-GB" sz="2000" dirty="0"/>
              <a:t>Define a manual U-Net structure</a:t>
            </a:r>
          </a:p>
          <a:p>
            <a:pPr lvl="1"/>
            <a:r>
              <a:rPr lang="en-GB" sz="2000" dirty="0"/>
              <a:t>Choose hyperparameters to be optimized</a:t>
            </a:r>
          </a:p>
          <a:p>
            <a:pPr lvl="1"/>
            <a:r>
              <a:rPr lang="en-GB" sz="2000" dirty="0"/>
              <a:t>Define a loss function and validation metric (IoU score)</a:t>
            </a:r>
          </a:p>
          <a:p>
            <a:pPr lvl="1"/>
            <a:r>
              <a:rPr lang="en-GB" sz="2000" dirty="0"/>
              <a:t>Compile and train the base model</a:t>
            </a:r>
          </a:p>
          <a:p>
            <a:pPr lvl="1"/>
            <a:r>
              <a:rPr lang="en-GB" sz="2000" dirty="0"/>
              <a:t>Evaluate IoU score on test bench</a:t>
            </a:r>
          </a:p>
          <a:p>
            <a:pPr lvl="1"/>
            <a:r>
              <a:rPr lang="en-GB" sz="2000" dirty="0"/>
              <a:t>Define the objective function to be optimized with Optuna, including the hyperparameters</a:t>
            </a:r>
          </a:p>
          <a:p>
            <a:pPr lvl="1"/>
            <a:r>
              <a:rPr lang="en-GB" sz="2000" dirty="0"/>
              <a:t>Optimize for 10 trials</a:t>
            </a:r>
          </a:p>
          <a:p>
            <a:pPr lvl="1"/>
            <a:r>
              <a:rPr lang="en-GB" sz="2000" dirty="0"/>
              <a:t>Evaluate IoU score on the best trial</a:t>
            </a:r>
          </a:p>
          <a:p>
            <a:pPr lvl="1"/>
            <a:r>
              <a:rPr lang="en-GB" sz="2000" dirty="0"/>
              <a:t>Visualize results</a:t>
            </a:r>
          </a:p>
          <a:p>
            <a:pPr lvl="1"/>
            <a:endParaRPr lang="en-GB" sz="1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F6975F-4C29-4EC5-95B4-6729BDB4EEF0}"/>
              </a:ext>
            </a:extLst>
          </p:cNvPr>
          <p:cNvCxnSpPr>
            <a:cxnSpLocks/>
          </p:cNvCxnSpPr>
          <p:nvPr/>
        </p:nvCxnSpPr>
        <p:spPr bwMode="auto">
          <a:xfrm>
            <a:off x="5051884" y="865195"/>
            <a:ext cx="0" cy="5354115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699019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668C7D-C048-4FE6-A340-558AB205E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133" y="1340771"/>
            <a:ext cx="5604851" cy="4785394"/>
          </a:xfrm>
        </p:spPr>
        <p:txBody>
          <a:bodyPr/>
          <a:lstStyle/>
          <a:p>
            <a:r>
              <a:rPr lang="en-GB" sz="2400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Optimizer : </a:t>
            </a:r>
            <a:r>
              <a:rPr lang="en-GB" sz="2400" dirty="0"/>
              <a:t>Adam</a:t>
            </a:r>
          </a:p>
          <a:p>
            <a:r>
              <a:rPr lang="en-GB" sz="2400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Loss</a:t>
            </a:r>
            <a:r>
              <a:rPr lang="en-GB" sz="2400" dirty="0"/>
              <a:t> </a:t>
            </a:r>
            <a:r>
              <a:rPr lang="en-GB" sz="2400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Function</a:t>
            </a:r>
            <a:r>
              <a:rPr lang="en-GB" sz="2400" dirty="0"/>
              <a:t> : Binary Focal Dice Loss</a:t>
            </a:r>
          </a:p>
          <a:p>
            <a:r>
              <a:rPr lang="en-GB" sz="2400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Metrics : </a:t>
            </a:r>
            <a:r>
              <a:rPr lang="en-GB" sz="2400" dirty="0"/>
              <a:t>IoU Score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EBFC2513-355B-4FD9-9CF7-899CC8F00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4081"/>
          </a:xfrm>
        </p:spPr>
        <p:txBody>
          <a:bodyPr/>
          <a:lstStyle/>
          <a:p>
            <a:r>
              <a:rPr lang="en-GB" sz="28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Training &amp; Evaluation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04A3913-F876-4864-BFBE-9729208F53B1}"/>
              </a:ext>
            </a:extLst>
          </p:cNvPr>
          <p:cNvCxnSpPr/>
          <p:nvPr/>
        </p:nvCxnSpPr>
        <p:spPr bwMode="auto">
          <a:xfrm>
            <a:off x="341589" y="764704"/>
            <a:ext cx="11509507" cy="0"/>
          </a:xfrm>
          <a:prstGeom prst="line">
            <a:avLst/>
          </a:prstGeom>
          <a:ln>
            <a:solidFill>
              <a:schemeClr val="accent1">
                <a:lumMod val="90000"/>
                <a:lumOff val="1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hteck 15">
            <a:extLst>
              <a:ext uri="{FF2B5EF4-FFF2-40B4-BE49-F238E27FC236}">
                <a16:creationId xmlns:a16="http://schemas.microsoft.com/office/drawing/2014/main" id="{B34E173F-B858-4D38-9381-486CCA6E2779}"/>
              </a:ext>
            </a:extLst>
          </p:cNvPr>
          <p:cNvSpPr/>
          <p:nvPr/>
        </p:nvSpPr>
        <p:spPr bwMode="auto">
          <a:xfrm>
            <a:off x="1919536" y="6583362"/>
            <a:ext cx="8136904" cy="242484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7EA538-BCA1-41F7-9363-5D806BBF5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662" y="1513360"/>
            <a:ext cx="5499738" cy="36078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9D915E-A493-4BEC-8C54-7E07E853A01C}"/>
              </a:ext>
            </a:extLst>
          </p:cNvPr>
          <p:cNvSpPr txBox="1"/>
          <p:nvPr/>
        </p:nvSpPr>
        <p:spPr>
          <a:xfrm>
            <a:off x="191344" y="6046986"/>
            <a:ext cx="94690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latin typeface="+mn-lt"/>
              </a:rPr>
              <a:t>https://medium.com/supahands-techblog/measuring-labelling-quality-with-iou-and-f1-score-1717e29e492f</a:t>
            </a:r>
          </a:p>
        </p:txBody>
      </p:sp>
    </p:spTree>
    <p:extLst>
      <p:ext uri="{BB962C8B-B14F-4D97-AF65-F5344CB8AC3E}">
        <p14:creationId xmlns:p14="http://schemas.microsoft.com/office/powerpoint/2010/main" val="2323283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D80C66-C8B0-45DC-84C2-F77160850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5037" y="6001770"/>
            <a:ext cx="3048567" cy="392908"/>
          </a:xfrm>
        </p:spPr>
        <p:txBody>
          <a:bodyPr/>
          <a:lstStyle/>
          <a:p>
            <a:r>
              <a:rPr lang="en-GB" sz="1600" dirty="0"/>
              <a:t>IoU Score : 0.332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2DB4F203-766A-4E6A-9D10-B582E50E074F}"/>
              </a:ext>
            </a:extLst>
          </p:cNvPr>
          <p:cNvSpPr txBox="1">
            <a:spLocks/>
          </p:cNvSpPr>
          <p:nvPr/>
        </p:nvSpPr>
        <p:spPr>
          <a:xfrm>
            <a:off x="620700" y="314685"/>
            <a:ext cx="8885251" cy="54530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KTypeMedium" pitchFamily="34" charset="0"/>
                <a:ea typeface="AppleGothic"/>
                <a:cs typeface="AppleGothic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KTypeMedium" pitchFamily="34" charset="0"/>
                <a:ea typeface="AppleGothic" pitchFamily="-65" charset="-127"/>
                <a:cs typeface="AppleGothic" pitchFamily="-65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KTypeMedium" pitchFamily="34" charset="0"/>
                <a:ea typeface="AppleGothic" pitchFamily="-65" charset="-127"/>
                <a:cs typeface="AppleGothic" pitchFamily="-65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KTypeMedium" pitchFamily="34" charset="0"/>
                <a:ea typeface="AppleGothic" pitchFamily="-65" charset="-127"/>
                <a:cs typeface="AppleGothic" pitchFamily="-65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KTypeMedium" pitchFamily="34" charset="0"/>
                <a:ea typeface="AppleGothic" pitchFamily="-65" charset="-127"/>
                <a:cs typeface="AppleGothic" pitchFamily="-65" charset="-127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KTypeBold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KTypeBold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KTypeBold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KTypeBold" charset="0"/>
              </a:defRPr>
            </a:lvl9pPr>
          </a:lstStyle>
          <a:p>
            <a:r>
              <a:rPr lang="en-GB" sz="2800" kern="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Trained Base Model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FE7528-1981-49E9-8191-70BF4F0A6477}"/>
              </a:ext>
            </a:extLst>
          </p:cNvPr>
          <p:cNvCxnSpPr/>
          <p:nvPr/>
        </p:nvCxnSpPr>
        <p:spPr bwMode="auto">
          <a:xfrm>
            <a:off x="341589" y="764704"/>
            <a:ext cx="11509507" cy="0"/>
          </a:xfrm>
          <a:prstGeom prst="line">
            <a:avLst/>
          </a:prstGeom>
          <a:ln>
            <a:solidFill>
              <a:schemeClr val="accent1">
                <a:lumMod val="90000"/>
                <a:lumOff val="1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hteck 15">
            <a:extLst>
              <a:ext uri="{FF2B5EF4-FFF2-40B4-BE49-F238E27FC236}">
                <a16:creationId xmlns:a16="http://schemas.microsoft.com/office/drawing/2014/main" id="{1887AF6A-A084-4414-B160-C9EF475C04A6}"/>
              </a:ext>
            </a:extLst>
          </p:cNvPr>
          <p:cNvSpPr/>
          <p:nvPr/>
        </p:nvSpPr>
        <p:spPr bwMode="auto">
          <a:xfrm>
            <a:off x="1919536" y="6583362"/>
            <a:ext cx="8136904" cy="242484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1026" name="Picture 2" descr="Machine generated alternative text:&#10;nu score &#10;val iou score &#10;Epoch &#10;Epoch 20 &#10;val loss &#10;Truth &#10;- 7s - e. 6208 - iou_score: e. 3234 - &#10;Epoch &#10;val e. 7161 ">
            <a:extLst>
              <a:ext uri="{FF2B5EF4-FFF2-40B4-BE49-F238E27FC236}">
                <a16:creationId xmlns:a16="http://schemas.microsoft.com/office/drawing/2014/main" id="{4498D56A-E763-4A64-A575-E025AB70A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047" y="850384"/>
            <a:ext cx="6007124" cy="500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chine generated alternative text:&#10;iou score &#10;val iou score &#10;val loss &#10;Image &#10;Epoch &#10;Prediction &#10;Epoch 20 &#10;Ground Truth &#10;Pred Overlay &#10;Epoch &#10;GT Overlay &#10;Difference &#10;oooooe &#10;8/8 C &#10;3s &#10;381ms/ step &#10;loss &#10;: 1.0185 &#10;10 u &#10;score &#10;: o. 2543 - &#10;loss: &#10;1.3839 &#10;val &#10;10 u &#10;score: &#10;o.e ">
            <a:extLst>
              <a:ext uri="{FF2B5EF4-FFF2-40B4-BE49-F238E27FC236}">
                <a16:creationId xmlns:a16="http://schemas.microsoft.com/office/drawing/2014/main" id="{72E06430-D76B-46F3-B053-2C69B2131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84" y="901238"/>
            <a:ext cx="5803505" cy="500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DF6E6F7D-155A-410B-A37A-6C7E97BF7BFA}"/>
              </a:ext>
            </a:extLst>
          </p:cNvPr>
          <p:cNvSpPr txBox="1">
            <a:spLocks/>
          </p:cNvSpPr>
          <p:nvPr/>
        </p:nvSpPr>
        <p:spPr>
          <a:xfrm>
            <a:off x="338683" y="5949703"/>
            <a:ext cx="3048567" cy="392908"/>
          </a:xfrm>
          <a:prstGeom prst="rect">
            <a:avLst/>
          </a:prstGeom>
        </p:spPr>
        <p:txBody>
          <a:bodyPr vert="horz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AppleGothic"/>
                <a:cs typeface="AppleGothic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AppleGothic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AppleGothic"/>
                <a:cs typeface="Geneva" pitchFamily="-65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AppleGothic"/>
                <a:cs typeface="Genev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AppleGothic"/>
                <a:cs typeface="Genev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GB" sz="1600" kern="0" dirty="0"/>
              <a:t>IoU Score : 0.105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7C1EB76-553B-4E5B-BB0E-F10CD6657560}"/>
              </a:ext>
            </a:extLst>
          </p:cNvPr>
          <p:cNvCxnSpPr>
            <a:cxnSpLocks/>
          </p:cNvCxnSpPr>
          <p:nvPr/>
        </p:nvCxnSpPr>
        <p:spPr bwMode="auto">
          <a:xfrm>
            <a:off x="6012690" y="751942"/>
            <a:ext cx="0" cy="5642736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167079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C7F039-6765-4455-8CAB-865DED6B0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133" y="1160752"/>
            <a:ext cx="5028787" cy="5148563"/>
          </a:xfrm>
        </p:spPr>
        <p:txBody>
          <a:bodyPr/>
          <a:lstStyle/>
          <a:p>
            <a:r>
              <a:rPr lang="en-GB" sz="2400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Hyperparameter : </a:t>
            </a:r>
          </a:p>
          <a:p>
            <a:pPr marL="0" indent="0">
              <a:buNone/>
            </a:pPr>
            <a:r>
              <a:rPr lang="en-GB" sz="2400" dirty="0"/>
              <a:t>A </a:t>
            </a:r>
            <a:r>
              <a:rPr lang="de-DE" sz="2400" dirty="0"/>
              <a:t>parameter </a:t>
            </a:r>
            <a:r>
              <a:rPr lang="de-DE" sz="2400" dirty="0" err="1"/>
              <a:t>that</a:t>
            </a:r>
            <a:r>
              <a:rPr lang="de-DE" sz="2400" dirty="0"/>
              <a:t> </a:t>
            </a:r>
            <a:r>
              <a:rPr lang="de-DE" sz="2400" dirty="0" err="1"/>
              <a:t>can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configured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tailor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algorithm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better</a:t>
            </a:r>
            <a:r>
              <a:rPr lang="de-DE" sz="2400" dirty="0"/>
              <a:t> fit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dataset</a:t>
            </a:r>
            <a:r>
              <a:rPr lang="de-DE" sz="2400" dirty="0"/>
              <a:t>.</a:t>
            </a:r>
          </a:p>
          <a:p>
            <a:endParaRPr lang="de-DE" sz="2400" dirty="0"/>
          </a:p>
          <a:p>
            <a:r>
              <a:rPr lang="en-GB" sz="2400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Examples :</a:t>
            </a:r>
          </a:p>
          <a:p>
            <a:pPr lvl="1"/>
            <a:r>
              <a:rPr lang="en-GB" sz="2400" kern="1200" dirty="0">
                <a:cs typeface="Arial" pitchFamily="34" charset="0"/>
              </a:rPr>
              <a:t>Learning rate</a:t>
            </a:r>
          </a:p>
          <a:p>
            <a:pPr lvl="1"/>
            <a:r>
              <a:rPr lang="en-GB" sz="2400" kern="1200" dirty="0">
                <a:cs typeface="Arial" pitchFamily="34" charset="0"/>
              </a:rPr>
              <a:t>Number of filters</a:t>
            </a:r>
          </a:p>
          <a:p>
            <a:pPr lvl="1"/>
            <a:r>
              <a:rPr lang="en-GB" sz="2400" kern="1200" dirty="0">
                <a:cs typeface="Arial" pitchFamily="34" charset="0"/>
              </a:rPr>
              <a:t>Filter size</a:t>
            </a:r>
          </a:p>
          <a:p>
            <a:pPr lvl="1"/>
            <a:r>
              <a:rPr lang="en-GB" sz="2400" kern="1200" dirty="0">
                <a:cs typeface="Arial" pitchFamily="34" charset="0"/>
              </a:rPr>
              <a:t>Dilation, stride, padding</a:t>
            </a:r>
          </a:p>
          <a:p>
            <a:pPr lvl="1"/>
            <a:r>
              <a:rPr lang="en-GB" sz="2400" kern="1200" dirty="0">
                <a:cs typeface="Arial" pitchFamily="34" charset="0"/>
              </a:rPr>
              <a:t>Activation</a:t>
            </a:r>
          </a:p>
          <a:p>
            <a:pPr lvl="1"/>
            <a:r>
              <a:rPr lang="en-GB" sz="2400" kern="1200" dirty="0">
                <a:cs typeface="Arial" pitchFamily="34" charset="0"/>
              </a:rPr>
              <a:t>Dropout </a:t>
            </a:r>
            <a:endParaRPr lang="de-DE" sz="2400" kern="1200" dirty="0">
              <a:cs typeface="Arial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1B2DF76-397B-41B3-8A90-3018A7002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4081"/>
          </a:xfrm>
        </p:spPr>
        <p:txBody>
          <a:bodyPr/>
          <a:lstStyle/>
          <a:p>
            <a:r>
              <a:rPr lang="en-GB" sz="28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Importance of Hyperparameter Optimization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225DB0-1F8A-44CE-929F-E82595CCD1A2}"/>
              </a:ext>
            </a:extLst>
          </p:cNvPr>
          <p:cNvCxnSpPr/>
          <p:nvPr/>
        </p:nvCxnSpPr>
        <p:spPr bwMode="auto">
          <a:xfrm>
            <a:off x="341589" y="764704"/>
            <a:ext cx="11509507" cy="0"/>
          </a:xfrm>
          <a:prstGeom prst="line">
            <a:avLst/>
          </a:prstGeom>
          <a:ln>
            <a:solidFill>
              <a:schemeClr val="accent1">
                <a:lumMod val="90000"/>
                <a:lumOff val="1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hteck 15">
            <a:extLst>
              <a:ext uri="{FF2B5EF4-FFF2-40B4-BE49-F238E27FC236}">
                <a16:creationId xmlns:a16="http://schemas.microsoft.com/office/drawing/2014/main" id="{E0B52A21-FFB2-4CF4-AFF9-BA62789E3E4C}"/>
              </a:ext>
            </a:extLst>
          </p:cNvPr>
          <p:cNvSpPr/>
          <p:nvPr/>
        </p:nvSpPr>
        <p:spPr bwMode="auto">
          <a:xfrm>
            <a:off x="1919536" y="6583362"/>
            <a:ext cx="8136904" cy="242484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E6A313AD-6C3D-426D-B4E7-295662229794}"/>
              </a:ext>
            </a:extLst>
          </p:cNvPr>
          <p:cNvSpPr txBox="1">
            <a:spLocks/>
          </p:cNvSpPr>
          <p:nvPr/>
        </p:nvSpPr>
        <p:spPr>
          <a:xfrm>
            <a:off x="5951984" y="1122551"/>
            <a:ext cx="5172803" cy="4965412"/>
          </a:xfrm>
          <a:prstGeom prst="rect">
            <a:avLst/>
          </a:prstGeom>
        </p:spPr>
        <p:txBody>
          <a:bodyPr vert="horz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AppleGothic"/>
                <a:cs typeface="AppleGothic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AppleGothic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AppleGothic"/>
                <a:cs typeface="Geneva" pitchFamily="-65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AppleGothic"/>
                <a:cs typeface="Genev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AppleGothic"/>
                <a:cs typeface="Genev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de-DE" sz="2400" kern="0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Hyperparameter Tuning / </a:t>
            </a:r>
            <a:r>
              <a:rPr lang="de-DE" sz="2400" kern="0" dirty="0" err="1">
                <a:solidFill>
                  <a:schemeClr val="accent1">
                    <a:lumMod val="90000"/>
                    <a:lumOff val="10000"/>
                  </a:schemeClr>
                </a:solidFill>
              </a:rPr>
              <a:t>Optimization</a:t>
            </a:r>
            <a:r>
              <a:rPr lang="de-DE" sz="2400" kern="0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 : </a:t>
            </a:r>
          </a:p>
          <a:p>
            <a:pPr marL="0" indent="0">
              <a:buNone/>
            </a:pPr>
            <a:r>
              <a:rPr lang="de-DE" sz="2400" kern="0" dirty="0" err="1"/>
              <a:t>testing</a:t>
            </a:r>
            <a:r>
              <a:rPr lang="de-DE" sz="2400" kern="0" dirty="0"/>
              <a:t> a different </a:t>
            </a:r>
            <a:r>
              <a:rPr lang="de-DE" sz="2400" kern="0" dirty="0" err="1"/>
              <a:t>set</a:t>
            </a:r>
            <a:r>
              <a:rPr lang="de-DE" sz="2400" kern="0" dirty="0"/>
              <a:t> </a:t>
            </a:r>
            <a:r>
              <a:rPr lang="de-DE" sz="2400" kern="0" dirty="0" err="1"/>
              <a:t>of</a:t>
            </a:r>
            <a:r>
              <a:rPr lang="de-DE" sz="2400" kern="0" dirty="0"/>
              <a:t> </a:t>
            </a:r>
            <a:r>
              <a:rPr lang="de-DE" sz="2400" kern="0" dirty="0" err="1"/>
              <a:t>values</a:t>
            </a:r>
            <a:r>
              <a:rPr lang="de-DE" sz="2400" kern="0" dirty="0"/>
              <a:t> for </a:t>
            </a:r>
            <a:r>
              <a:rPr lang="de-DE" sz="2400" kern="0" dirty="0" err="1"/>
              <a:t>some</a:t>
            </a:r>
            <a:r>
              <a:rPr lang="de-DE" sz="2400" kern="0" dirty="0"/>
              <a:t> </a:t>
            </a:r>
            <a:r>
              <a:rPr lang="de-DE" sz="2400" kern="0" dirty="0" err="1"/>
              <a:t>key</a:t>
            </a:r>
            <a:r>
              <a:rPr lang="de-DE" sz="2400" kern="0" dirty="0"/>
              <a:t> </a:t>
            </a:r>
            <a:r>
              <a:rPr lang="de-DE" sz="2400" kern="0" dirty="0" err="1"/>
              <a:t>parameters</a:t>
            </a:r>
            <a:r>
              <a:rPr lang="de-DE" sz="2400" kern="0" dirty="0"/>
              <a:t> </a:t>
            </a:r>
            <a:r>
              <a:rPr lang="de-DE" sz="2400" kern="0" dirty="0" err="1"/>
              <a:t>to</a:t>
            </a:r>
            <a:r>
              <a:rPr lang="de-DE" sz="2400" kern="0" dirty="0"/>
              <a:t> </a:t>
            </a:r>
            <a:r>
              <a:rPr lang="de-DE" sz="2400" kern="0" dirty="0" err="1"/>
              <a:t>see</a:t>
            </a:r>
            <a:r>
              <a:rPr lang="de-DE" sz="2400" kern="0" dirty="0"/>
              <a:t> </a:t>
            </a:r>
            <a:r>
              <a:rPr lang="de-DE" sz="2400" kern="0" dirty="0" err="1"/>
              <a:t>their</a:t>
            </a:r>
            <a:r>
              <a:rPr lang="de-DE" sz="2400" kern="0" dirty="0"/>
              <a:t> individual </a:t>
            </a:r>
            <a:r>
              <a:rPr lang="de-DE" sz="2400" kern="0" dirty="0" err="1"/>
              <a:t>effects</a:t>
            </a:r>
            <a:r>
              <a:rPr lang="de-DE" sz="2400" kern="0" dirty="0"/>
              <a:t>, </a:t>
            </a:r>
            <a:r>
              <a:rPr lang="de-DE" sz="2400" kern="0" dirty="0" err="1"/>
              <a:t>as</a:t>
            </a:r>
            <a:r>
              <a:rPr lang="de-DE" sz="2400" kern="0" dirty="0"/>
              <a:t> </a:t>
            </a:r>
            <a:r>
              <a:rPr lang="de-DE" sz="2400" kern="0" dirty="0" err="1"/>
              <a:t>well</a:t>
            </a:r>
            <a:r>
              <a:rPr lang="de-DE" sz="2400" kern="0" dirty="0"/>
              <a:t> </a:t>
            </a:r>
            <a:r>
              <a:rPr lang="de-DE" sz="2400" kern="0" dirty="0" err="1"/>
              <a:t>as</a:t>
            </a:r>
            <a:r>
              <a:rPr lang="de-DE" sz="2400" kern="0" dirty="0"/>
              <a:t> </a:t>
            </a:r>
            <a:r>
              <a:rPr lang="de-DE" sz="2400" kern="0" dirty="0" err="1"/>
              <a:t>which</a:t>
            </a:r>
            <a:r>
              <a:rPr lang="de-DE" sz="2400" kern="0" dirty="0"/>
              <a:t> </a:t>
            </a:r>
            <a:r>
              <a:rPr lang="de-DE" sz="2400" kern="0" dirty="0" err="1"/>
              <a:t>combination</a:t>
            </a:r>
            <a:r>
              <a:rPr lang="de-DE" sz="2400" kern="0" dirty="0"/>
              <a:t> </a:t>
            </a:r>
            <a:r>
              <a:rPr lang="de-DE" sz="2400" kern="0" dirty="0" err="1"/>
              <a:t>works</a:t>
            </a:r>
            <a:r>
              <a:rPr lang="de-DE" sz="2400" kern="0" dirty="0"/>
              <a:t> </a:t>
            </a:r>
            <a:r>
              <a:rPr lang="de-DE" sz="2400" kern="0" dirty="0" err="1"/>
              <a:t>best</a:t>
            </a:r>
            <a:r>
              <a:rPr lang="de-DE" sz="2400" kern="0" dirty="0"/>
              <a:t> for </a:t>
            </a:r>
            <a:r>
              <a:rPr lang="de-DE" sz="2400" kern="0" dirty="0" err="1"/>
              <a:t>the</a:t>
            </a:r>
            <a:r>
              <a:rPr lang="de-DE" sz="2400" kern="0" dirty="0"/>
              <a:t> </a:t>
            </a:r>
            <a:r>
              <a:rPr lang="de-DE" sz="2400" kern="0" dirty="0" err="1"/>
              <a:t>given</a:t>
            </a:r>
            <a:r>
              <a:rPr lang="de-DE" sz="2400" kern="0" dirty="0"/>
              <a:t> </a:t>
            </a:r>
            <a:r>
              <a:rPr lang="de-DE" sz="2400" kern="0" dirty="0" err="1"/>
              <a:t>problem</a:t>
            </a:r>
            <a:r>
              <a:rPr lang="de-DE" sz="2400" kern="0" dirty="0"/>
              <a:t>.</a:t>
            </a:r>
          </a:p>
          <a:p>
            <a:pPr marL="0" indent="0">
              <a:buNone/>
            </a:pPr>
            <a:endParaRPr lang="de-DE" sz="2400" kern="0" dirty="0"/>
          </a:p>
          <a:p>
            <a:r>
              <a:rPr lang="en-GB" sz="2400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Examples </a:t>
            </a:r>
            <a:r>
              <a:rPr lang="en-GB" sz="2400" dirty="0"/>
              <a:t>: </a:t>
            </a:r>
          </a:p>
          <a:p>
            <a:pPr lvl="1"/>
            <a:r>
              <a:rPr lang="en-GB" sz="2400" dirty="0"/>
              <a:t>Grid Search</a:t>
            </a:r>
          </a:p>
          <a:p>
            <a:pPr lvl="1"/>
            <a:r>
              <a:rPr lang="en-GB" sz="2400" dirty="0"/>
              <a:t>Random Search</a:t>
            </a:r>
          </a:p>
          <a:p>
            <a:pPr lvl="1"/>
            <a:r>
              <a:rPr lang="en-GB" sz="2400" dirty="0"/>
              <a:t>Bayesian Search</a:t>
            </a:r>
          </a:p>
          <a:p>
            <a:pPr marL="0" indent="0">
              <a:buNone/>
            </a:pPr>
            <a:endParaRPr lang="de-DE" sz="2400" kern="0" dirty="0"/>
          </a:p>
          <a:p>
            <a:pPr marL="0" indent="0">
              <a:buNone/>
            </a:pPr>
            <a:endParaRPr lang="de-DE" sz="2400" kern="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E335AF-F290-4B4A-8D98-CBBCA8E06AB3}"/>
              </a:ext>
            </a:extLst>
          </p:cNvPr>
          <p:cNvCxnSpPr>
            <a:cxnSpLocks/>
          </p:cNvCxnSpPr>
          <p:nvPr/>
        </p:nvCxnSpPr>
        <p:spPr bwMode="auto">
          <a:xfrm>
            <a:off x="5519936" y="908719"/>
            <a:ext cx="0" cy="5354115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292654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9C5F59BE-9F5D-4653-A222-9F450717D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4081"/>
          </a:xfrm>
        </p:spPr>
        <p:txBody>
          <a:bodyPr/>
          <a:lstStyle/>
          <a:p>
            <a:r>
              <a:rPr lang="en-GB" sz="28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Set of Hyperparameters Chosen for Tuning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933917A-F2B6-4F43-8020-6B1A5F283E93}"/>
              </a:ext>
            </a:extLst>
          </p:cNvPr>
          <p:cNvCxnSpPr/>
          <p:nvPr/>
        </p:nvCxnSpPr>
        <p:spPr bwMode="auto">
          <a:xfrm>
            <a:off x="341589" y="764704"/>
            <a:ext cx="11509507" cy="0"/>
          </a:xfrm>
          <a:prstGeom prst="line">
            <a:avLst/>
          </a:prstGeom>
          <a:ln>
            <a:solidFill>
              <a:schemeClr val="accent1">
                <a:lumMod val="90000"/>
                <a:lumOff val="1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hteck 15">
            <a:extLst>
              <a:ext uri="{FF2B5EF4-FFF2-40B4-BE49-F238E27FC236}">
                <a16:creationId xmlns:a16="http://schemas.microsoft.com/office/drawing/2014/main" id="{27243B87-A824-4FFD-879C-0BFD615B4BE6}"/>
              </a:ext>
            </a:extLst>
          </p:cNvPr>
          <p:cNvSpPr/>
          <p:nvPr/>
        </p:nvSpPr>
        <p:spPr bwMode="auto">
          <a:xfrm>
            <a:off x="1919536" y="6583362"/>
            <a:ext cx="8136904" cy="242484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8DA0477-9080-4E09-A39B-5E28AB413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1196752"/>
            <a:ext cx="9165370" cy="473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58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C416C9D6-3B0B-46ED-B5AB-B1A7ABDCB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4081"/>
          </a:xfrm>
        </p:spPr>
        <p:txBody>
          <a:bodyPr/>
          <a:lstStyle/>
          <a:p>
            <a:r>
              <a:rPr lang="en-GB" sz="28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Implementation of Tuning in Optuna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4EF248-B98F-458F-9F2C-D3C5F9A7719E}"/>
              </a:ext>
            </a:extLst>
          </p:cNvPr>
          <p:cNvCxnSpPr/>
          <p:nvPr/>
        </p:nvCxnSpPr>
        <p:spPr bwMode="auto">
          <a:xfrm>
            <a:off x="341589" y="764704"/>
            <a:ext cx="11509507" cy="0"/>
          </a:xfrm>
          <a:prstGeom prst="line">
            <a:avLst/>
          </a:prstGeom>
          <a:ln>
            <a:solidFill>
              <a:schemeClr val="accent1">
                <a:lumMod val="90000"/>
                <a:lumOff val="1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hteck 15">
            <a:extLst>
              <a:ext uri="{FF2B5EF4-FFF2-40B4-BE49-F238E27FC236}">
                <a16:creationId xmlns:a16="http://schemas.microsoft.com/office/drawing/2014/main" id="{B9D03263-5982-4D3D-8FC0-A487B0010774}"/>
              </a:ext>
            </a:extLst>
          </p:cNvPr>
          <p:cNvSpPr/>
          <p:nvPr/>
        </p:nvSpPr>
        <p:spPr bwMode="auto">
          <a:xfrm>
            <a:off x="1919536" y="6583362"/>
            <a:ext cx="8136904" cy="242484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57DC362-2F9B-415A-BA44-70FE02975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3" y="923645"/>
            <a:ext cx="5779352" cy="49628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DC64F0C-E6E2-4E39-A72C-551BC4116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957" y="908719"/>
            <a:ext cx="5699970" cy="500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77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17ADBA0E-B553-488B-A012-F65E4AF7A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4081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r>
              <a:rPr lang="en-GB" sz="28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11E774-969D-484D-8C9E-B6886A8C367A}"/>
              </a:ext>
            </a:extLst>
          </p:cNvPr>
          <p:cNvCxnSpPr/>
          <p:nvPr/>
        </p:nvCxnSpPr>
        <p:spPr bwMode="auto">
          <a:xfrm>
            <a:off x="341589" y="764704"/>
            <a:ext cx="11509507" cy="0"/>
          </a:xfrm>
          <a:prstGeom prst="line">
            <a:avLst/>
          </a:prstGeom>
          <a:ln>
            <a:solidFill>
              <a:schemeClr val="accent1">
                <a:lumMod val="90000"/>
                <a:lumOff val="1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hteck 15">
            <a:extLst>
              <a:ext uri="{FF2B5EF4-FFF2-40B4-BE49-F238E27FC236}">
                <a16:creationId xmlns:a16="http://schemas.microsoft.com/office/drawing/2014/main" id="{A28F97C9-0B33-423C-8D56-2E9EE1537C5D}"/>
              </a:ext>
            </a:extLst>
          </p:cNvPr>
          <p:cNvSpPr/>
          <p:nvPr/>
        </p:nvSpPr>
        <p:spPr bwMode="auto">
          <a:xfrm>
            <a:off x="1919536" y="6583362"/>
            <a:ext cx="8136904" cy="242484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90D29B-5C45-467D-92ED-14B5017E8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24" y="1031966"/>
            <a:ext cx="11097734" cy="378041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41A1FD-4D8A-43A3-9E51-A4E0E78BD13B}"/>
              </a:ext>
            </a:extLst>
          </p:cNvPr>
          <p:cNvSpPr/>
          <p:nvPr/>
        </p:nvSpPr>
        <p:spPr bwMode="auto">
          <a:xfrm>
            <a:off x="357824" y="2717373"/>
            <a:ext cx="10994760" cy="324036"/>
          </a:xfrm>
          <a:prstGeom prst="rect">
            <a:avLst/>
          </a:prstGeom>
          <a:noFill/>
          <a:ln w="190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000" b="0" i="0" u="none" strike="noStrike" cap="none" normalizeH="0" baseline="0" dirty="0">
              <a:ln>
                <a:noFill/>
              </a:ln>
              <a:noFill/>
              <a:effectLst/>
              <a:latin typeface="TKTypeMedium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244F73-2C53-4F2B-ABD6-C8B6A5EB4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708" y="4796547"/>
            <a:ext cx="4529238" cy="16195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1345F6C-7F12-45E4-96D6-5512F80C040E}"/>
              </a:ext>
            </a:extLst>
          </p:cNvPr>
          <p:cNvCxnSpPr/>
          <p:nvPr/>
        </p:nvCxnSpPr>
        <p:spPr bwMode="auto">
          <a:xfrm>
            <a:off x="341246" y="4746793"/>
            <a:ext cx="11509507" cy="0"/>
          </a:xfrm>
          <a:prstGeom prst="line">
            <a:avLst/>
          </a:prstGeom>
          <a:ln>
            <a:solidFill>
              <a:schemeClr val="accent1">
                <a:lumMod val="90000"/>
                <a:lumOff val="1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653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BA088DEC-6B22-4535-A618-D52D22601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4081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r>
              <a:rPr lang="en-GB" sz="28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2518614-E587-493C-ADCD-045EB825B5A0}"/>
              </a:ext>
            </a:extLst>
          </p:cNvPr>
          <p:cNvCxnSpPr/>
          <p:nvPr/>
        </p:nvCxnSpPr>
        <p:spPr bwMode="auto">
          <a:xfrm>
            <a:off x="341589" y="764704"/>
            <a:ext cx="11509507" cy="0"/>
          </a:xfrm>
          <a:prstGeom prst="line">
            <a:avLst/>
          </a:prstGeom>
          <a:ln>
            <a:solidFill>
              <a:schemeClr val="accent1">
                <a:lumMod val="90000"/>
                <a:lumOff val="1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hteck 15">
            <a:extLst>
              <a:ext uri="{FF2B5EF4-FFF2-40B4-BE49-F238E27FC236}">
                <a16:creationId xmlns:a16="http://schemas.microsoft.com/office/drawing/2014/main" id="{257FB26E-44E4-42E2-B4F1-D6B0EC73E58B}"/>
              </a:ext>
            </a:extLst>
          </p:cNvPr>
          <p:cNvSpPr/>
          <p:nvPr/>
        </p:nvSpPr>
        <p:spPr bwMode="auto">
          <a:xfrm>
            <a:off x="1919536" y="6583362"/>
            <a:ext cx="8136904" cy="242484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A4329C-0C8D-4B0D-BF03-730A8755F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13" y="908719"/>
            <a:ext cx="10477573" cy="510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80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A45E32-285B-480B-949B-8D3EF02C9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133" y="1164639"/>
            <a:ext cx="5604851" cy="4961525"/>
          </a:xfrm>
        </p:spPr>
        <p:txBody>
          <a:bodyPr/>
          <a:lstStyle/>
          <a:p>
            <a:r>
              <a:rPr lang="en-GB" sz="2400" dirty="0"/>
              <a:t>Fat detection in liver sections with the help of an artificial neural network</a:t>
            </a:r>
          </a:p>
          <a:p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Semantic Segmentation problem with U-Net architecture</a:t>
            </a:r>
          </a:p>
          <a:p>
            <a:r>
              <a:rPr lang="en-GB" sz="2400" dirty="0"/>
              <a:t>Hyperparameter optimization to increase validation scores</a:t>
            </a:r>
          </a:p>
          <a:p>
            <a:r>
              <a:rPr lang="en-GB" sz="2400" dirty="0"/>
              <a:t>Visualization of the results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70D5B3-B4DB-405B-9D46-DBED1668D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06090"/>
          </a:xfrm>
        </p:spPr>
        <p:txBody>
          <a:bodyPr/>
          <a:lstStyle/>
          <a:p>
            <a:r>
              <a:rPr lang="en-GB" sz="28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Motivation of the Study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972BB9-0E7A-4E49-8CDD-6EEF1E0B1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698" y="1164640"/>
            <a:ext cx="5604851" cy="452871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FD59AA-903C-4DC1-BDC4-84E545055EA0}"/>
              </a:ext>
            </a:extLst>
          </p:cNvPr>
          <p:cNvCxnSpPr/>
          <p:nvPr/>
        </p:nvCxnSpPr>
        <p:spPr bwMode="auto">
          <a:xfrm>
            <a:off x="341246" y="764704"/>
            <a:ext cx="11509507" cy="0"/>
          </a:xfrm>
          <a:prstGeom prst="line">
            <a:avLst/>
          </a:prstGeom>
          <a:ln>
            <a:solidFill>
              <a:schemeClr val="accent1">
                <a:lumMod val="90000"/>
                <a:lumOff val="1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hteck 15">
            <a:extLst>
              <a:ext uri="{FF2B5EF4-FFF2-40B4-BE49-F238E27FC236}">
                <a16:creationId xmlns:a16="http://schemas.microsoft.com/office/drawing/2014/main" id="{4F4D1D2A-5BFC-4C2E-8293-3D69F6B0BFAF}"/>
              </a:ext>
            </a:extLst>
          </p:cNvPr>
          <p:cNvSpPr/>
          <p:nvPr/>
        </p:nvSpPr>
        <p:spPr bwMode="auto">
          <a:xfrm>
            <a:off x="1919536" y="6583362"/>
            <a:ext cx="8136904" cy="242484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 dirty="0">
              <a:latin typeface="TKType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003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6DBF31D-DF48-4F80-AE63-4155E2B65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4081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r>
              <a:rPr lang="en-GB" sz="28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A1F03F-D158-480E-91E0-2A9B8637B7E5}"/>
              </a:ext>
            </a:extLst>
          </p:cNvPr>
          <p:cNvCxnSpPr/>
          <p:nvPr/>
        </p:nvCxnSpPr>
        <p:spPr bwMode="auto">
          <a:xfrm>
            <a:off x="341589" y="764704"/>
            <a:ext cx="11509507" cy="0"/>
          </a:xfrm>
          <a:prstGeom prst="line">
            <a:avLst/>
          </a:prstGeom>
          <a:ln>
            <a:solidFill>
              <a:schemeClr val="accent1">
                <a:lumMod val="90000"/>
                <a:lumOff val="1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hteck 15">
            <a:extLst>
              <a:ext uri="{FF2B5EF4-FFF2-40B4-BE49-F238E27FC236}">
                <a16:creationId xmlns:a16="http://schemas.microsoft.com/office/drawing/2014/main" id="{D57101FD-5F48-4D61-B063-9BB5208411C1}"/>
              </a:ext>
            </a:extLst>
          </p:cNvPr>
          <p:cNvSpPr/>
          <p:nvPr/>
        </p:nvSpPr>
        <p:spPr bwMode="auto">
          <a:xfrm>
            <a:off x="1919536" y="6583362"/>
            <a:ext cx="8136904" cy="242484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2F45C9-000F-44C9-B2DE-3E6C8E17D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47" y="834461"/>
            <a:ext cx="9933106" cy="518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890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77149C87-D292-48E7-A50E-9D867C08D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4081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r>
              <a:rPr lang="en-GB" sz="28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2B5360C-5F83-4E49-94FB-5A5C60746D79}"/>
              </a:ext>
            </a:extLst>
          </p:cNvPr>
          <p:cNvCxnSpPr/>
          <p:nvPr/>
        </p:nvCxnSpPr>
        <p:spPr bwMode="auto">
          <a:xfrm>
            <a:off x="341589" y="764704"/>
            <a:ext cx="11509507" cy="0"/>
          </a:xfrm>
          <a:prstGeom prst="line">
            <a:avLst/>
          </a:prstGeom>
          <a:ln>
            <a:solidFill>
              <a:schemeClr val="accent1">
                <a:lumMod val="90000"/>
                <a:lumOff val="1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hteck 15">
            <a:extLst>
              <a:ext uri="{FF2B5EF4-FFF2-40B4-BE49-F238E27FC236}">
                <a16:creationId xmlns:a16="http://schemas.microsoft.com/office/drawing/2014/main" id="{BCF1FDFA-6178-45E8-91F4-35F77C8DA0B7}"/>
              </a:ext>
            </a:extLst>
          </p:cNvPr>
          <p:cNvSpPr/>
          <p:nvPr/>
        </p:nvSpPr>
        <p:spPr bwMode="auto">
          <a:xfrm>
            <a:off x="1919536" y="6583362"/>
            <a:ext cx="8136904" cy="242484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3E7F7B-56DE-4817-862E-7B88BE543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256" y="909286"/>
            <a:ext cx="9945488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20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98A78770-2AC4-4992-8A4E-A7C00CDCF756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972800" cy="634081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KTypeMedium" pitchFamily="34" charset="0"/>
                <a:ea typeface="AppleGothic"/>
                <a:cs typeface="AppleGothic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KTypeMedium" pitchFamily="34" charset="0"/>
                <a:ea typeface="AppleGothic" pitchFamily="-65" charset="-127"/>
                <a:cs typeface="AppleGothic" pitchFamily="-65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KTypeMedium" pitchFamily="34" charset="0"/>
                <a:ea typeface="AppleGothic" pitchFamily="-65" charset="-127"/>
                <a:cs typeface="AppleGothic" pitchFamily="-65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KTypeMedium" pitchFamily="34" charset="0"/>
                <a:ea typeface="AppleGothic" pitchFamily="-65" charset="-127"/>
                <a:cs typeface="AppleGothic" pitchFamily="-65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KTypeMedium" pitchFamily="34" charset="0"/>
                <a:ea typeface="AppleGothic" pitchFamily="-65" charset="-127"/>
                <a:cs typeface="AppleGothic" pitchFamily="-65" charset="-127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KTypeBold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KTypeBold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KTypeBold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KTypeBold" charset="0"/>
              </a:defRPr>
            </a:lvl9pPr>
          </a:lstStyle>
          <a:p>
            <a:r>
              <a:rPr lang="en-GB" sz="2800" kern="0">
                <a:solidFill>
                  <a:schemeClr val="accent1">
                    <a:lumMod val="75000"/>
                    <a:lumOff val="25000"/>
                  </a:schemeClr>
                </a:solidFill>
              </a:rPr>
              <a:t>Results</a:t>
            </a:r>
            <a:endParaRPr lang="en-GB" sz="2800" kern="0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2E31E64-6CC8-45B4-8132-093FA545E0D0}"/>
              </a:ext>
            </a:extLst>
          </p:cNvPr>
          <p:cNvCxnSpPr/>
          <p:nvPr/>
        </p:nvCxnSpPr>
        <p:spPr bwMode="auto">
          <a:xfrm>
            <a:off x="341589" y="764704"/>
            <a:ext cx="11509507" cy="0"/>
          </a:xfrm>
          <a:prstGeom prst="line">
            <a:avLst/>
          </a:prstGeom>
          <a:ln>
            <a:solidFill>
              <a:schemeClr val="accent1">
                <a:lumMod val="90000"/>
                <a:lumOff val="1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hteck 15">
            <a:extLst>
              <a:ext uri="{FF2B5EF4-FFF2-40B4-BE49-F238E27FC236}">
                <a16:creationId xmlns:a16="http://schemas.microsoft.com/office/drawing/2014/main" id="{F34C0525-6891-43CF-9D0F-3B46A542BD12}"/>
              </a:ext>
            </a:extLst>
          </p:cNvPr>
          <p:cNvSpPr/>
          <p:nvPr/>
        </p:nvSpPr>
        <p:spPr bwMode="auto">
          <a:xfrm>
            <a:off x="1919536" y="6583362"/>
            <a:ext cx="8136904" cy="242484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3DD117-8E61-4A1D-9E09-A88C8DD36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428" y="1004548"/>
            <a:ext cx="10126079" cy="493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51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04F4331-A2CE-4391-9016-D50FA9E1D703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972800" cy="634081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KTypeMedium" pitchFamily="34" charset="0"/>
                <a:ea typeface="AppleGothic"/>
                <a:cs typeface="AppleGothic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KTypeMedium" pitchFamily="34" charset="0"/>
                <a:ea typeface="AppleGothic" pitchFamily="-65" charset="-127"/>
                <a:cs typeface="AppleGothic" pitchFamily="-65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KTypeMedium" pitchFamily="34" charset="0"/>
                <a:ea typeface="AppleGothic" pitchFamily="-65" charset="-127"/>
                <a:cs typeface="AppleGothic" pitchFamily="-65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KTypeMedium" pitchFamily="34" charset="0"/>
                <a:ea typeface="AppleGothic" pitchFamily="-65" charset="-127"/>
                <a:cs typeface="AppleGothic" pitchFamily="-65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KTypeMedium" pitchFamily="34" charset="0"/>
                <a:ea typeface="AppleGothic" pitchFamily="-65" charset="-127"/>
                <a:cs typeface="AppleGothic" pitchFamily="-65" charset="-127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KTypeBold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KTypeBold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KTypeBold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KTypeBold" charset="0"/>
              </a:defRPr>
            </a:lvl9pPr>
          </a:lstStyle>
          <a:p>
            <a:r>
              <a:rPr lang="en-GB" sz="2800" kern="0">
                <a:solidFill>
                  <a:schemeClr val="accent1">
                    <a:lumMod val="75000"/>
                    <a:lumOff val="25000"/>
                  </a:schemeClr>
                </a:solidFill>
              </a:rPr>
              <a:t>Results</a:t>
            </a:r>
            <a:endParaRPr lang="en-GB" sz="2800" kern="0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8103FA-593F-48D1-99D9-412A087345DA}"/>
              </a:ext>
            </a:extLst>
          </p:cNvPr>
          <p:cNvCxnSpPr/>
          <p:nvPr/>
        </p:nvCxnSpPr>
        <p:spPr bwMode="auto">
          <a:xfrm>
            <a:off x="341589" y="764704"/>
            <a:ext cx="11509507" cy="0"/>
          </a:xfrm>
          <a:prstGeom prst="line">
            <a:avLst/>
          </a:prstGeom>
          <a:ln>
            <a:solidFill>
              <a:schemeClr val="accent1">
                <a:lumMod val="90000"/>
                <a:lumOff val="1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hteck 15">
            <a:extLst>
              <a:ext uri="{FF2B5EF4-FFF2-40B4-BE49-F238E27FC236}">
                <a16:creationId xmlns:a16="http://schemas.microsoft.com/office/drawing/2014/main" id="{5E0B7294-9976-4386-8879-A10FAAF7D7A8}"/>
              </a:ext>
            </a:extLst>
          </p:cNvPr>
          <p:cNvSpPr/>
          <p:nvPr/>
        </p:nvSpPr>
        <p:spPr bwMode="auto">
          <a:xfrm>
            <a:off x="1919536" y="6583362"/>
            <a:ext cx="8136904" cy="242484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56D6FF-5E9A-4B87-AECD-B22F9A4C5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177" y="847364"/>
            <a:ext cx="10183646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667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CBB7C83A-BD51-4659-A8B6-D0855A0B23BC}"/>
              </a:ext>
            </a:extLst>
          </p:cNvPr>
          <p:cNvSpPr txBox="1">
            <a:spLocks/>
          </p:cNvSpPr>
          <p:nvPr/>
        </p:nvSpPr>
        <p:spPr>
          <a:xfrm>
            <a:off x="609600" y="246357"/>
            <a:ext cx="10972800" cy="634081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KTypeMedium" pitchFamily="34" charset="0"/>
                <a:ea typeface="AppleGothic"/>
                <a:cs typeface="AppleGothic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KTypeMedium" pitchFamily="34" charset="0"/>
                <a:ea typeface="AppleGothic" pitchFamily="-65" charset="-127"/>
                <a:cs typeface="AppleGothic" pitchFamily="-65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KTypeMedium" pitchFamily="34" charset="0"/>
                <a:ea typeface="AppleGothic" pitchFamily="-65" charset="-127"/>
                <a:cs typeface="AppleGothic" pitchFamily="-65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KTypeMedium" pitchFamily="34" charset="0"/>
                <a:ea typeface="AppleGothic" pitchFamily="-65" charset="-127"/>
                <a:cs typeface="AppleGothic" pitchFamily="-65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KTypeMedium" pitchFamily="34" charset="0"/>
                <a:ea typeface="AppleGothic" pitchFamily="-65" charset="-127"/>
                <a:cs typeface="AppleGothic" pitchFamily="-65" charset="-127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KTypeBold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KTypeBold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KTypeBold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KTypeBold" charset="0"/>
              </a:defRPr>
            </a:lvl9pPr>
          </a:lstStyle>
          <a:p>
            <a:r>
              <a:rPr lang="en-GB" sz="2800" kern="0">
                <a:solidFill>
                  <a:schemeClr val="accent1">
                    <a:lumMod val="75000"/>
                    <a:lumOff val="25000"/>
                  </a:schemeClr>
                </a:solidFill>
              </a:rPr>
              <a:t>Results</a:t>
            </a:r>
            <a:endParaRPr lang="en-GB" sz="2800" kern="0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5C348CA-BB15-4A66-9E4B-9FFCA1E754D8}"/>
              </a:ext>
            </a:extLst>
          </p:cNvPr>
          <p:cNvCxnSpPr/>
          <p:nvPr/>
        </p:nvCxnSpPr>
        <p:spPr bwMode="auto">
          <a:xfrm>
            <a:off x="341589" y="764704"/>
            <a:ext cx="11509507" cy="0"/>
          </a:xfrm>
          <a:prstGeom prst="line">
            <a:avLst/>
          </a:prstGeom>
          <a:ln>
            <a:solidFill>
              <a:schemeClr val="accent1">
                <a:lumMod val="90000"/>
                <a:lumOff val="1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hteck 15">
            <a:extLst>
              <a:ext uri="{FF2B5EF4-FFF2-40B4-BE49-F238E27FC236}">
                <a16:creationId xmlns:a16="http://schemas.microsoft.com/office/drawing/2014/main" id="{F6540FEC-6D26-4F99-BFF7-E637A2DCDB52}"/>
              </a:ext>
            </a:extLst>
          </p:cNvPr>
          <p:cNvSpPr/>
          <p:nvPr/>
        </p:nvSpPr>
        <p:spPr bwMode="auto">
          <a:xfrm>
            <a:off x="1919536" y="6583362"/>
            <a:ext cx="8136904" cy="242484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EDD23E-638D-4861-A8E0-14FEEA84E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816"/>
            <a:ext cx="12192000" cy="426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46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6" y="252000"/>
            <a:ext cx="15240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1" name="Grafik 10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2600908"/>
            <a:ext cx="17018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56401" y="127123"/>
            <a:ext cx="5030098" cy="569123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456B46-878B-4D3A-AC32-9F9F768603C8}"/>
              </a:ext>
            </a:extLst>
          </p:cNvPr>
          <p:cNvCxnSpPr/>
          <p:nvPr/>
        </p:nvCxnSpPr>
        <p:spPr bwMode="auto">
          <a:xfrm>
            <a:off x="341589" y="764704"/>
            <a:ext cx="11509507" cy="0"/>
          </a:xfrm>
          <a:prstGeom prst="line">
            <a:avLst/>
          </a:prstGeom>
          <a:ln>
            <a:solidFill>
              <a:schemeClr val="accent1">
                <a:lumMod val="90000"/>
                <a:lumOff val="1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hteck 15">
            <a:extLst>
              <a:ext uri="{FF2B5EF4-FFF2-40B4-BE49-F238E27FC236}">
                <a16:creationId xmlns:a16="http://schemas.microsoft.com/office/drawing/2014/main" id="{B96A9DD9-1742-4642-AC45-78C64B7F7FC2}"/>
              </a:ext>
            </a:extLst>
          </p:cNvPr>
          <p:cNvSpPr/>
          <p:nvPr/>
        </p:nvSpPr>
        <p:spPr bwMode="auto">
          <a:xfrm>
            <a:off x="1919536" y="6583362"/>
            <a:ext cx="8136904" cy="242484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321F80F9-87E5-4172-BEE4-7E0892BDB1FC}"/>
              </a:ext>
            </a:extLst>
          </p:cNvPr>
          <p:cNvSpPr txBox="1">
            <a:spLocks/>
          </p:cNvSpPr>
          <p:nvPr/>
        </p:nvSpPr>
        <p:spPr>
          <a:xfrm>
            <a:off x="347133" y="1160753"/>
            <a:ext cx="5028787" cy="504010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MS PGothic" pitchFamily="34" charset="-128"/>
                <a:cs typeface="MS PGothic" pitchFamily="34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MS PGothic" pitchFamily="34" charset="-128"/>
                <a:cs typeface="Geneva" pitchFamily="-65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  <a:cs typeface="Genev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  <a:cs typeface="Genev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endParaRPr lang="de-DE" sz="2400" kern="1200" dirty="0">
              <a:cs typeface="Arial" pitchFamily="34" charset="0"/>
            </a:endParaRPr>
          </a:p>
        </p:txBody>
      </p:sp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5102F6E9-E1F8-4C0E-96BF-FEDC45104FC8}"/>
              </a:ext>
            </a:extLst>
          </p:cNvPr>
          <p:cNvSpPr txBox="1">
            <a:spLocks/>
          </p:cNvSpPr>
          <p:nvPr/>
        </p:nvSpPr>
        <p:spPr>
          <a:xfrm>
            <a:off x="263352" y="875800"/>
            <a:ext cx="5028787" cy="154508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MS PGothic" pitchFamily="34" charset="-128"/>
                <a:cs typeface="MS PGothic" pitchFamily="34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MS PGothic" pitchFamily="34" charset="-128"/>
                <a:cs typeface="Geneva" pitchFamily="-65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  <a:cs typeface="Genev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  <a:cs typeface="Genev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endParaRPr lang="de-DE" sz="2400" kern="1200" dirty="0">
              <a:cs typeface="Arial" pitchFamily="34" charset="0"/>
            </a:endParaRPr>
          </a:p>
        </p:txBody>
      </p: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85317ADE-BA46-4867-AF92-DCC6C270992A}"/>
              </a:ext>
            </a:extLst>
          </p:cNvPr>
          <p:cNvSpPr txBox="1">
            <a:spLocks/>
          </p:cNvSpPr>
          <p:nvPr/>
        </p:nvSpPr>
        <p:spPr>
          <a:xfrm>
            <a:off x="347133" y="1049658"/>
            <a:ext cx="5028787" cy="105765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MS PGothic" pitchFamily="34" charset="-128"/>
                <a:cs typeface="MS PGothic" pitchFamily="34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MS PGothic" pitchFamily="34" charset="-128"/>
                <a:cs typeface="Geneva" pitchFamily="-65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  <a:cs typeface="Genev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  <a:cs typeface="Genev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de-DE" sz="2200" kern="1200" dirty="0" err="1">
                <a:cs typeface="Arial" pitchFamily="34" charset="0"/>
              </a:rPr>
              <a:t>Improved</a:t>
            </a:r>
            <a:r>
              <a:rPr lang="de-DE" sz="2200" kern="1200" dirty="0">
                <a:cs typeface="Arial" pitchFamily="34" charset="0"/>
              </a:rPr>
              <a:t> </a:t>
            </a:r>
            <a:r>
              <a:rPr lang="de-DE" sz="2200" kern="1200" dirty="0" err="1">
                <a:cs typeface="Arial" pitchFamily="34" charset="0"/>
              </a:rPr>
              <a:t>IoU</a:t>
            </a:r>
            <a:r>
              <a:rPr lang="de-DE" sz="2200" kern="1200" dirty="0">
                <a:cs typeface="Arial" pitchFamily="34" charset="0"/>
              </a:rPr>
              <a:t> </a:t>
            </a:r>
            <a:r>
              <a:rPr lang="de-DE" sz="2200" kern="1200" dirty="0" err="1">
                <a:cs typeface="Arial" pitchFamily="34" charset="0"/>
              </a:rPr>
              <a:t>scores</a:t>
            </a:r>
            <a:r>
              <a:rPr lang="de-DE" sz="2200" kern="1200" dirty="0">
                <a:cs typeface="Arial" pitchFamily="34" charset="0"/>
              </a:rPr>
              <a:t> on </a:t>
            </a:r>
            <a:r>
              <a:rPr lang="de-DE" sz="2200" kern="1200" dirty="0" err="1">
                <a:cs typeface="Arial" pitchFamily="34" charset="0"/>
              </a:rPr>
              <a:t>test</a:t>
            </a:r>
            <a:r>
              <a:rPr lang="de-DE" sz="2200" kern="1200" dirty="0">
                <a:cs typeface="Arial" pitchFamily="34" charset="0"/>
              </a:rPr>
              <a:t> </a:t>
            </a:r>
            <a:r>
              <a:rPr lang="de-DE" sz="2200" kern="1200" dirty="0" err="1">
                <a:cs typeface="Arial" pitchFamily="34" charset="0"/>
              </a:rPr>
              <a:t>set</a:t>
            </a:r>
            <a:endParaRPr lang="de-DE" sz="2200" kern="1200" dirty="0">
              <a:cs typeface="Arial" pitchFamily="34" charset="0"/>
            </a:endParaRPr>
          </a:p>
        </p:txBody>
      </p:sp>
      <p:sp>
        <p:nvSpPr>
          <p:cNvPr id="24" name="Content Placeholder 1">
            <a:extLst>
              <a:ext uri="{FF2B5EF4-FFF2-40B4-BE49-F238E27FC236}">
                <a16:creationId xmlns:a16="http://schemas.microsoft.com/office/drawing/2014/main" id="{681620AE-DD08-410C-84CD-D31D1F523EF4}"/>
              </a:ext>
            </a:extLst>
          </p:cNvPr>
          <p:cNvSpPr txBox="1">
            <a:spLocks/>
          </p:cNvSpPr>
          <p:nvPr/>
        </p:nvSpPr>
        <p:spPr>
          <a:xfrm>
            <a:off x="341589" y="3185885"/>
            <a:ext cx="6366479" cy="251136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MS PGothic" pitchFamily="34" charset="-128"/>
                <a:cs typeface="MS PGothic" pitchFamily="34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MS PGothic" pitchFamily="34" charset="-128"/>
                <a:cs typeface="Geneva" pitchFamily="-65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  <a:cs typeface="Genev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  <a:cs typeface="Genev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de-DE" sz="2200" kern="1200" dirty="0" err="1">
                <a:cs typeface="Arial" pitchFamily="34" charset="0"/>
              </a:rPr>
              <a:t>Predict</a:t>
            </a:r>
            <a:r>
              <a:rPr lang="de-DE" sz="2200" kern="1200" dirty="0">
                <a:cs typeface="Arial" pitchFamily="34" charset="0"/>
              </a:rPr>
              <a:t> for </a:t>
            </a:r>
            <a:r>
              <a:rPr lang="de-DE" sz="2200" kern="1200" dirty="0" err="1">
                <a:cs typeface="Arial" pitchFamily="34" charset="0"/>
              </a:rPr>
              <a:t>further</a:t>
            </a:r>
            <a:r>
              <a:rPr lang="de-DE" sz="2200" kern="1200" dirty="0">
                <a:cs typeface="Arial" pitchFamily="34" charset="0"/>
              </a:rPr>
              <a:t> </a:t>
            </a:r>
            <a:r>
              <a:rPr lang="de-DE" sz="2200" kern="1200" dirty="0" err="1">
                <a:cs typeface="Arial" pitchFamily="34" charset="0"/>
              </a:rPr>
              <a:t>images</a:t>
            </a:r>
            <a:r>
              <a:rPr lang="de-DE" sz="2200" kern="1200" dirty="0">
                <a:cs typeface="Arial" pitchFamily="34" charset="0"/>
              </a:rPr>
              <a:t> and </a:t>
            </a:r>
            <a:r>
              <a:rPr lang="de-DE" sz="2200" kern="1200" dirty="0" err="1">
                <a:cs typeface="Arial" pitchFamily="34" charset="0"/>
              </a:rPr>
              <a:t>compare</a:t>
            </a:r>
            <a:r>
              <a:rPr lang="de-DE" sz="2200" kern="1200" dirty="0">
                <a:cs typeface="Arial" pitchFamily="34" charset="0"/>
              </a:rPr>
              <a:t> </a:t>
            </a:r>
            <a:r>
              <a:rPr lang="de-DE" sz="2200" kern="1200" dirty="0" err="1">
                <a:cs typeface="Arial" pitchFamily="34" charset="0"/>
              </a:rPr>
              <a:t>with</a:t>
            </a:r>
            <a:r>
              <a:rPr lang="de-DE" sz="2200" kern="1200" dirty="0">
                <a:cs typeface="Arial" pitchFamily="34" charset="0"/>
              </a:rPr>
              <a:t> </a:t>
            </a:r>
            <a:r>
              <a:rPr lang="de-DE" sz="2200" kern="1200" dirty="0" err="1">
                <a:cs typeface="Arial" pitchFamily="34" charset="0"/>
              </a:rPr>
              <a:t>true</a:t>
            </a:r>
            <a:r>
              <a:rPr lang="de-DE" sz="2200" kern="1200" dirty="0">
                <a:cs typeface="Arial" pitchFamily="34" charset="0"/>
              </a:rPr>
              <a:t> </a:t>
            </a:r>
            <a:r>
              <a:rPr lang="de-DE" sz="2200" kern="1200" dirty="0" err="1">
                <a:cs typeface="Arial" pitchFamily="34" charset="0"/>
              </a:rPr>
              <a:t>masks</a:t>
            </a:r>
            <a:endParaRPr lang="de-DE" sz="2200" kern="1200" dirty="0"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4A443E-9138-415A-AE6A-BF814AC78DAE}"/>
              </a:ext>
            </a:extLst>
          </p:cNvPr>
          <p:cNvSpPr txBox="1"/>
          <p:nvPr/>
        </p:nvSpPr>
        <p:spPr>
          <a:xfrm>
            <a:off x="7417104" y="2384884"/>
            <a:ext cx="41764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+mj-lt"/>
                <a:ea typeface="Microsoft JhengHei Light" panose="020B0304030504040204" pitchFamily="34" charset="-120"/>
              </a:rPr>
              <a:t>Hyperparameter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+mj-lt"/>
                <a:ea typeface="Microsoft JhengHei Light" panose="020B0304030504040204" pitchFamily="34" charset="-120"/>
              </a:rPr>
              <a:t>Optimization of a U-Net Trained for </a:t>
            </a:r>
          </a:p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+mj-lt"/>
                <a:ea typeface="Microsoft JhengHei Light" panose="020B0304030504040204" pitchFamily="34" charset="-120"/>
              </a:rPr>
              <a:t>Fat Detection in Liver Sections</a:t>
            </a:r>
            <a:endParaRPr lang="en-GB" sz="2400" b="1" dirty="0">
              <a:solidFill>
                <a:schemeClr val="accent5">
                  <a:lumMod val="50000"/>
                </a:schemeClr>
              </a:solidFill>
              <a:latin typeface="+mj-lt"/>
              <a:ea typeface="Microsoft JhengHe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5038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2FF480-6FC8-4993-AFF2-018C7E203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133" y="1016733"/>
            <a:ext cx="11684000" cy="446449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200" i="1" kern="1200" dirty="0">
                <a:ea typeface="MS PGothic" pitchFamily="34" charset="-128"/>
                <a:cs typeface="Arial" pitchFamily="34" charset="0"/>
              </a:rPr>
              <a:t>U-net: Convolutional networks for biomedical image segmentation, O Ronneberger, P Fischer, T Brox, 2015, Springer</a:t>
            </a:r>
          </a:p>
          <a:p>
            <a:pPr>
              <a:lnSpc>
                <a:spcPct val="150000"/>
              </a:lnSpc>
            </a:pPr>
            <a:r>
              <a:rPr lang="de-DE" sz="2200" i="1" kern="1200" dirty="0">
                <a:ea typeface="MS PGothic" pitchFamily="34" charset="-128"/>
                <a:cs typeface="Arial" pitchFamily="34" charset="0"/>
              </a:rPr>
              <a:t>https://towardsdatascience.com/understanding-semantic-segmentation-with-unet-6be4f42d4b47</a:t>
            </a:r>
          </a:p>
          <a:p>
            <a:pPr>
              <a:lnSpc>
                <a:spcPct val="150000"/>
              </a:lnSpc>
            </a:pPr>
            <a:r>
              <a:rPr lang="de-DE" sz="2200" i="1" kern="1200" dirty="0">
                <a:ea typeface="MS PGothic" pitchFamily="34" charset="-128"/>
                <a:cs typeface="Arial" pitchFamily="34" charset="0"/>
              </a:rPr>
              <a:t>https://segmentation-models.readthedocs.io/en/latest/tutorial.html</a:t>
            </a:r>
          </a:p>
          <a:p>
            <a:pPr>
              <a:lnSpc>
                <a:spcPct val="150000"/>
              </a:lnSpc>
            </a:pPr>
            <a:r>
              <a:rPr lang="de-DE" sz="2200" i="1" kern="1200" dirty="0">
                <a:ea typeface="MS PGothic" pitchFamily="34" charset="-128"/>
                <a:cs typeface="Arial" pitchFamily="34" charset="0"/>
              </a:rPr>
              <a:t>https://keras.io/examples/vision/oxford_pets_image_segmentation/</a:t>
            </a:r>
          </a:p>
          <a:p>
            <a:pPr>
              <a:lnSpc>
                <a:spcPct val="150000"/>
              </a:lnSpc>
            </a:pPr>
            <a:r>
              <a:rPr lang="en-GB" sz="2200" i="1" kern="1200" dirty="0">
                <a:ea typeface="MS PGothic" pitchFamily="34" charset="-128"/>
                <a:cs typeface="Arial" pitchFamily="34" charset="0"/>
              </a:rPr>
              <a:t>https://optuna.readthedocs.io/en/stable/indexhttps://optuna.readthedocs.io/en/stable/index.html.html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9D83297-B9A7-40CC-83A4-EF8192F1454A}"/>
              </a:ext>
            </a:extLst>
          </p:cNvPr>
          <p:cNvSpPr txBox="1">
            <a:spLocks/>
          </p:cNvSpPr>
          <p:nvPr/>
        </p:nvSpPr>
        <p:spPr>
          <a:xfrm>
            <a:off x="609600" y="246357"/>
            <a:ext cx="10972800" cy="634081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KTypeMedium" pitchFamily="34" charset="0"/>
                <a:ea typeface="AppleGothic"/>
                <a:cs typeface="AppleGothic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KTypeMedium" pitchFamily="34" charset="0"/>
                <a:ea typeface="AppleGothic" pitchFamily="-65" charset="-127"/>
                <a:cs typeface="AppleGothic" pitchFamily="-65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KTypeMedium" pitchFamily="34" charset="0"/>
                <a:ea typeface="AppleGothic" pitchFamily="-65" charset="-127"/>
                <a:cs typeface="AppleGothic" pitchFamily="-65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KTypeMedium" pitchFamily="34" charset="0"/>
                <a:ea typeface="AppleGothic" pitchFamily="-65" charset="-127"/>
                <a:cs typeface="AppleGothic" pitchFamily="-65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KTypeMedium" pitchFamily="34" charset="0"/>
                <a:ea typeface="AppleGothic" pitchFamily="-65" charset="-127"/>
                <a:cs typeface="AppleGothic" pitchFamily="-65" charset="-127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KTypeBold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KTypeBold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KTypeBold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KTypeBold" charset="0"/>
              </a:defRPr>
            </a:lvl9pPr>
          </a:lstStyle>
          <a:p>
            <a:r>
              <a:rPr lang="en-GB" sz="2800" kern="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References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4DCB7C-39E9-4431-9DE3-A37671D63ADC}"/>
              </a:ext>
            </a:extLst>
          </p:cNvPr>
          <p:cNvCxnSpPr/>
          <p:nvPr/>
        </p:nvCxnSpPr>
        <p:spPr bwMode="auto">
          <a:xfrm>
            <a:off x="341589" y="764704"/>
            <a:ext cx="11509507" cy="0"/>
          </a:xfrm>
          <a:prstGeom prst="line">
            <a:avLst/>
          </a:prstGeom>
          <a:ln>
            <a:solidFill>
              <a:schemeClr val="accent1">
                <a:lumMod val="90000"/>
                <a:lumOff val="1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hteck 15">
            <a:extLst>
              <a:ext uri="{FF2B5EF4-FFF2-40B4-BE49-F238E27FC236}">
                <a16:creationId xmlns:a16="http://schemas.microsoft.com/office/drawing/2014/main" id="{8234289F-99D9-4C48-9D13-B7DE7484EF5A}"/>
              </a:ext>
            </a:extLst>
          </p:cNvPr>
          <p:cNvSpPr/>
          <p:nvPr/>
        </p:nvSpPr>
        <p:spPr bwMode="auto">
          <a:xfrm>
            <a:off x="1919536" y="6583362"/>
            <a:ext cx="8136904" cy="242484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569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0A452CB2-AEA6-4D5F-9EBF-73F2E54114A5}"/>
              </a:ext>
            </a:extLst>
          </p:cNvPr>
          <p:cNvSpPr txBox="1">
            <a:spLocks/>
          </p:cNvSpPr>
          <p:nvPr/>
        </p:nvSpPr>
        <p:spPr>
          <a:xfrm>
            <a:off x="3581606" y="2672916"/>
            <a:ext cx="5028787" cy="10576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MS PGothic" pitchFamily="34" charset="-128"/>
                <a:cs typeface="MS PGothic" pitchFamily="34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MS PGothic" pitchFamily="34" charset="-128"/>
                <a:cs typeface="Geneva" pitchFamily="-65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  <a:cs typeface="Genev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  <a:cs typeface="Genev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 algn="ctr">
              <a:buNone/>
            </a:pPr>
            <a:r>
              <a:rPr lang="de-DE" sz="2200" i="1" kern="1200" dirty="0">
                <a:latin typeface="+mj-lt"/>
                <a:cs typeface="Arial" pitchFamily="34" charset="0"/>
              </a:rPr>
              <a:t>Thank you for your attention.</a:t>
            </a:r>
          </a:p>
        </p:txBody>
      </p:sp>
      <p:sp>
        <p:nvSpPr>
          <p:cNvPr id="4" name="Rechteck 15">
            <a:extLst>
              <a:ext uri="{FF2B5EF4-FFF2-40B4-BE49-F238E27FC236}">
                <a16:creationId xmlns:a16="http://schemas.microsoft.com/office/drawing/2014/main" id="{71C2AFFA-5F36-4EB8-9232-562CFBBB84AD}"/>
              </a:ext>
            </a:extLst>
          </p:cNvPr>
          <p:cNvSpPr/>
          <p:nvPr/>
        </p:nvSpPr>
        <p:spPr bwMode="auto">
          <a:xfrm>
            <a:off x="1919536" y="6583362"/>
            <a:ext cx="8136904" cy="242484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571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67A0361-59C4-4781-AA42-2FCD91DD4D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43972" y="1202760"/>
            <a:ext cx="5748337" cy="41012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1BD0987-EE9A-4E36-802C-36E9E673C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33" y="260648"/>
            <a:ext cx="10972800" cy="768052"/>
          </a:xfrm>
        </p:spPr>
        <p:txBody>
          <a:bodyPr/>
          <a:lstStyle/>
          <a:p>
            <a:r>
              <a:rPr lang="en-GB" sz="28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What is an Artificial Neural Network ?</a:t>
            </a:r>
          </a:p>
        </p:txBody>
      </p:sp>
      <p:sp>
        <p:nvSpPr>
          <p:cNvPr id="4" name="Rechteck 15">
            <a:extLst>
              <a:ext uri="{FF2B5EF4-FFF2-40B4-BE49-F238E27FC236}">
                <a16:creationId xmlns:a16="http://schemas.microsoft.com/office/drawing/2014/main" id="{1D8FF7F3-3BB7-47EE-BDD4-DFAD398AEAC9}"/>
              </a:ext>
            </a:extLst>
          </p:cNvPr>
          <p:cNvSpPr/>
          <p:nvPr/>
        </p:nvSpPr>
        <p:spPr bwMode="auto">
          <a:xfrm>
            <a:off x="1919536" y="6583362"/>
            <a:ext cx="8136904" cy="242484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 dirty="0">
              <a:latin typeface="TKTypeMedium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ED805C-DF26-49A6-981F-D8AC88B6524A}"/>
              </a:ext>
            </a:extLst>
          </p:cNvPr>
          <p:cNvSpPr txBox="1"/>
          <p:nvPr/>
        </p:nvSpPr>
        <p:spPr>
          <a:xfrm>
            <a:off x="341589" y="5838089"/>
            <a:ext cx="93328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dirty="0">
                <a:solidFill>
                  <a:srgbClr val="111111"/>
                </a:solidFill>
                <a:effectLst/>
                <a:latin typeface="+mn-lt"/>
              </a:rPr>
              <a:t>The AI Scheme (Artificial Intelligence | Machine Learning | Deep Learning | </a:t>
            </a:r>
            <a:r>
              <a:rPr lang="en-US" sz="1400" b="0" i="0" dirty="0" err="1">
                <a:solidFill>
                  <a:srgbClr val="111111"/>
                </a:solidFill>
                <a:effectLst/>
                <a:latin typeface="+mn-lt"/>
              </a:rPr>
              <a:t>Argility</a:t>
            </a:r>
            <a:r>
              <a:rPr lang="en-US" sz="1400" b="0" i="0" dirty="0">
                <a:solidFill>
                  <a:srgbClr val="111111"/>
                </a:solidFill>
                <a:effectLst/>
                <a:latin typeface="+mn-lt"/>
              </a:rPr>
              <a:t>, n.d.)</a:t>
            </a:r>
          </a:p>
          <a:p>
            <a:pPr algn="l"/>
            <a:r>
              <a:rPr lang="en-US" sz="1400" b="0" i="1" dirty="0">
                <a:solidFill>
                  <a:srgbClr val="333333"/>
                </a:solidFill>
                <a:effectLst/>
                <a:latin typeface="+mn-lt"/>
              </a:rPr>
              <a:t>Matrix Methods in Data Analysis, Signal Processing, and Machine Learning. 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+mn-lt"/>
              </a:rPr>
              <a:t>Spring 2018</a:t>
            </a:r>
            <a:endParaRPr lang="en-US" sz="1400" b="0" i="0" dirty="0">
              <a:solidFill>
                <a:srgbClr val="111111"/>
              </a:solidFill>
              <a:effectLst/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5B41D3-720B-4117-8806-3FCB8E6DE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33" y="659686"/>
            <a:ext cx="4992783" cy="512793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49D971-66B0-4990-A15E-A5B5A7580ADE}"/>
              </a:ext>
            </a:extLst>
          </p:cNvPr>
          <p:cNvCxnSpPr/>
          <p:nvPr/>
        </p:nvCxnSpPr>
        <p:spPr bwMode="auto">
          <a:xfrm>
            <a:off x="341589" y="764704"/>
            <a:ext cx="11509507" cy="0"/>
          </a:xfrm>
          <a:prstGeom prst="line">
            <a:avLst/>
          </a:prstGeom>
          <a:ln>
            <a:solidFill>
              <a:schemeClr val="accent1">
                <a:lumMod val="90000"/>
                <a:lumOff val="1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85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534A85-19A8-47EE-8490-36DC370E4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Machine Learning Workflow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075D679-95E3-40FD-831F-ECB61F2DE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1438" y="1232756"/>
            <a:ext cx="10129124" cy="40324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58A428-43F7-44A1-8F61-27771B0E1B15}"/>
              </a:ext>
            </a:extLst>
          </p:cNvPr>
          <p:cNvSpPr txBox="1"/>
          <p:nvPr/>
        </p:nvSpPr>
        <p:spPr>
          <a:xfrm>
            <a:off x="4799856" y="5985284"/>
            <a:ext cx="3168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+mn-lt"/>
              </a:rPr>
              <a:t>Google, AI Platform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6C54DB-6D70-45AA-9B34-8439875C39C4}"/>
              </a:ext>
            </a:extLst>
          </p:cNvPr>
          <p:cNvCxnSpPr/>
          <p:nvPr/>
        </p:nvCxnSpPr>
        <p:spPr bwMode="auto">
          <a:xfrm>
            <a:off x="341589" y="764704"/>
            <a:ext cx="11509507" cy="0"/>
          </a:xfrm>
          <a:prstGeom prst="line">
            <a:avLst/>
          </a:prstGeom>
          <a:ln>
            <a:solidFill>
              <a:schemeClr val="accent1">
                <a:lumMod val="90000"/>
                <a:lumOff val="1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hteck 15">
            <a:extLst>
              <a:ext uri="{FF2B5EF4-FFF2-40B4-BE49-F238E27FC236}">
                <a16:creationId xmlns:a16="http://schemas.microsoft.com/office/drawing/2014/main" id="{81321B93-8C78-4FED-94B9-99FF6F51BD18}"/>
              </a:ext>
            </a:extLst>
          </p:cNvPr>
          <p:cNvSpPr/>
          <p:nvPr/>
        </p:nvSpPr>
        <p:spPr bwMode="auto">
          <a:xfrm>
            <a:off x="1919536" y="6583362"/>
            <a:ext cx="8136904" cy="242484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91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6BBDDA3-4C07-4F6B-84DD-A7F7E4699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4683" y="1777542"/>
            <a:ext cx="6968535" cy="330291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4AF04EF-D692-4F0F-98D1-A448411A2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922114"/>
          </a:xfrm>
        </p:spPr>
        <p:txBody>
          <a:bodyPr/>
          <a:lstStyle/>
          <a:p>
            <a:r>
              <a:rPr lang="en-GB" sz="28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How does an ANN work ? </a:t>
            </a:r>
          </a:p>
        </p:txBody>
      </p:sp>
      <p:pic>
        <p:nvPicPr>
          <p:cNvPr id="1026" name="Picture 2" descr="How Do Artificial Neural Network Recognize Images? | LaptrinhX">
            <a:extLst>
              <a:ext uri="{FF2B5EF4-FFF2-40B4-BE49-F238E27FC236}">
                <a16:creationId xmlns:a16="http://schemas.microsoft.com/office/drawing/2014/main" id="{27018F59-204A-43E4-AABE-5C4CD8BD2F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8"/>
          <a:stretch/>
        </p:blipFill>
        <p:spPr bwMode="auto">
          <a:xfrm>
            <a:off x="50151" y="3060136"/>
            <a:ext cx="3815323" cy="267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Do Artificial Neural Network Recognize Images? | LaptrinhX">
            <a:extLst>
              <a:ext uri="{FF2B5EF4-FFF2-40B4-BE49-F238E27FC236}">
                <a16:creationId xmlns:a16="http://schemas.microsoft.com/office/drawing/2014/main" id="{684423FB-FE63-4E71-9466-0B0A023E93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02"/>
          <a:stretch/>
        </p:blipFill>
        <p:spPr bwMode="auto">
          <a:xfrm>
            <a:off x="177727" y="655557"/>
            <a:ext cx="3179484" cy="242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2915F8-76B4-45DC-86F8-99E779126D31}"/>
              </a:ext>
            </a:extLst>
          </p:cNvPr>
          <p:cNvSpPr txBox="1"/>
          <p:nvPr/>
        </p:nvSpPr>
        <p:spPr>
          <a:xfrm>
            <a:off x="542498" y="5968206"/>
            <a:ext cx="32637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+mn-lt"/>
              </a:rPr>
              <a:t>https://laptrinhx.com/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3AFD273-3C3F-4174-A9D5-3C623C55FB72}"/>
              </a:ext>
            </a:extLst>
          </p:cNvPr>
          <p:cNvCxnSpPr>
            <a:cxnSpLocks/>
          </p:cNvCxnSpPr>
          <p:nvPr/>
        </p:nvCxnSpPr>
        <p:spPr bwMode="auto">
          <a:xfrm>
            <a:off x="3993050" y="872716"/>
            <a:ext cx="0" cy="5233989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79B3147-536F-4C8F-8587-754805DFD012}"/>
              </a:ext>
            </a:extLst>
          </p:cNvPr>
          <p:cNvSpPr txBox="1"/>
          <p:nvPr/>
        </p:nvSpPr>
        <p:spPr>
          <a:xfrm>
            <a:off x="4619948" y="5937213"/>
            <a:ext cx="58326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+mn-lt"/>
              </a:rPr>
              <a:t>Deep Learning Specialization, Coursera, Andrew Ng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BD78071-4DF5-4C9F-B883-C04228BBA009}"/>
              </a:ext>
            </a:extLst>
          </p:cNvPr>
          <p:cNvCxnSpPr/>
          <p:nvPr/>
        </p:nvCxnSpPr>
        <p:spPr bwMode="auto">
          <a:xfrm>
            <a:off x="341589" y="764704"/>
            <a:ext cx="11509507" cy="0"/>
          </a:xfrm>
          <a:prstGeom prst="line">
            <a:avLst/>
          </a:prstGeom>
          <a:ln>
            <a:solidFill>
              <a:schemeClr val="accent1">
                <a:lumMod val="90000"/>
                <a:lumOff val="1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hteck 15">
            <a:extLst>
              <a:ext uri="{FF2B5EF4-FFF2-40B4-BE49-F238E27FC236}">
                <a16:creationId xmlns:a16="http://schemas.microsoft.com/office/drawing/2014/main" id="{6358A0C6-E0B0-42B3-B661-C8FAF34ADE6D}"/>
              </a:ext>
            </a:extLst>
          </p:cNvPr>
          <p:cNvSpPr/>
          <p:nvPr/>
        </p:nvSpPr>
        <p:spPr bwMode="auto">
          <a:xfrm>
            <a:off x="1919536" y="6583362"/>
            <a:ext cx="8136904" cy="242484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524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20AD6B-DD0D-4D05-88D3-B54DB3297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133" y="908724"/>
            <a:ext cx="11684000" cy="5217442"/>
          </a:xfrm>
        </p:spPr>
        <p:txBody>
          <a:bodyPr/>
          <a:lstStyle/>
          <a:p>
            <a:r>
              <a:rPr lang="en-GB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Semantic Segmentation</a:t>
            </a:r>
          </a:p>
          <a:p>
            <a:endParaRPr lang="en-GB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381454-BD56-49CD-BD54-D3E3DB530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706088"/>
          </a:xfrm>
        </p:spPr>
        <p:txBody>
          <a:bodyPr/>
          <a:lstStyle/>
          <a:p>
            <a:r>
              <a:rPr lang="en-GB" sz="28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Introduction to Convolutional</a:t>
            </a:r>
            <a:r>
              <a:rPr lang="en-GB" dirty="0"/>
              <a:t> </a:t>
            </a:r>
            <a:r>
              <a:rPr lang="en-GB" sz="28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Neural Networks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0DE4858-9811-4F4C-A115-C9C3CEC26F4C}"/>
              </a:ext>
            </a:extLst>
          </p:cNvPr>
          <p:cNvCxnSpPr/>
          <p:nvPr/>
        </p:nvCxnSpPr>
        <p:spPr bwMode="auto">
          <a:xfrm>
            <a:off x="341589" y="764704"/>
            <a:ext cx="11509507" cy="0"/>
          </a:xfrm>
          <a:prstGeom prst="line">
            <a:avLst/>
          </a:prstGeom>
          <a:ln>
            <a:solidFill>
              <a:schemeClr val="accent1">
                <a:lumMod val="90000"/>
                <a:lumOff val="1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hteck 15">
            <a:extLst>
              <a:ext uri="{FF2B5EF4-FFF2-40B4-BE49-F238E27FC236}">
                <a16:creationId xmlns:a16="http://schemas.microsoft.com/office/drawing/2014/main" id="{A8F79230-82CB-4D4D-9A3B-F7032E8CF3F1}"/>
              </a:ext>
            </a:extLst>
          </p:cNvPr>
          <p:cNvSpPr/>
          <p:nvPr/>
        </p:nvSpPr>
        <p:spPr bwMode="auto">
          <a:xfrm>
            <a:off x="1919536" y="6583362"/>
            <a:ext cx="8136904" cy="242484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2BD676-7003-4F73-98E7-8835B31A8716}"/>
              </a:ext>
            </a:extLst>
          </p:cNvPr>
          <p:cNvSpPr txBox="1"/>
          <p:nvPr/>
        </p:nvSpPr>
        <p:spPr>
          <a:xfrm>
            <a:off x="335909" y="6077297"/>
            <a:ext cx="67198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+mn-lt"/>
              </a:rPr>
              <a:t>http://host.robots.ox.ac.uk/pascal/VOC/voc2012/#devkit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BD1C8F-6A29-4377-A3CD-9D4560BD2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700" y="2150750"/>
            <a:ext cx="8520881" cy="34314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E3D17A-808C-4793-944C-8AE7CAB7B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1613619"/>
            <a:ext cx="1634907" cy="2354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19DEC5-023D-483B-B584-318E62F3D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59" y="3939462"/>
            <a:ext cx="2575415" cy="21061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D79DBA1-2ACE-4E48-8594-1236D6DDAEE2}"/>
              </a:ext>
            </a:extLst>
          </p:cNvPr>
          <p:cNvSpPr txBox="1"/>
          <p:nvPr/>
        </p:nvSpPr>
        <p:spPr>
          <a:xfrm>
            <a:off x="6096000" y="6088881"/>
            <a:ext cx="67198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+mn-lt"/>
              </a:rPr>
              <a:t>http://cs231n.stanford.edu/slides/2017/cs231n_2017_lecture11.pdf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33A6C5-F6F0-44BD-BF70-ED964C1263EA}"/>
              </a:ext>
            </a:extLst>
          </p:cNvPr>
          <p:cNvCxnSpPr>
            <a:cxnSpLocks/>
          </p:cNvCxnSpPr>
          <p:nvPr/>
        </p:nvCxnSpPr>
        <p:spPr bwMode="auto">
          <a:xfrm>
            <a:off x="3388250" y="1552564"/>
            <a:ext cx="0" cy="4493086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484989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6A671F-1375-4BCA-9944-5A46CDED71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997" y="1346300"/>
            <a:ext cx="11436403" cy="4190923"/>
          </a:xfr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C49614B6-42D4-498A-896A-7B70E5226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GB" sz="28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How does a CNN work 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D69178-9082-4403-9E31-925C9ED010A9}"/>
              </a:ext>
            </a:extLst>
          </p:cNvPr>
          <p:cNvCxnSpPr/>
          <p:nvPr/>
        </p:nvCxnSpPr>
        <p:spPr bwMode="auto">
          <a:xfrm>
            <a:off x="341589" y="764704"/>
            <a:ext cx="11509507" cy="0"/>
          </a:xfrm>
          <a:prstGeom prst="line">
            <a:avLst/>
          </a:prstGeom>
          <a:ln>
            <a:solidFill>
              <a:schemeClr val="accent1">
                <a:lumMod val="90000"/>
                <a:lumOff val="1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hteck 15">
            <a:extLst>
              <a:ext uri="{FF2B5EF4-FFF2-40B4-BE49-F238E27FC236}">
                <a16:creationId xmlns:a16="http://schemas.microsoft.com/office/drawing/2014/main" id="{8420082C-E099-41A9-B5C9-12F5A25EB904}"/>
              </a:ext>
            </a:extLst>
          </p:cNvPr>
          <p:cNvSpPr/>
          <p:nvPr/>
        </p:nvSpPr>
        <p:spPr bwMode="auto">
          <a:xfrm>
            <a:off x="1919536" y="6583362"/>
            <a:ext cx="8136904" cy="242484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3A20CA-1C29-4964-8DAB-B712073E9146}"/>
              </a:ext>
            </a:extLst>
          </p:cNvPr>
          <p:cNvSpPr txBox="1"/>
          <p:nvPr/>
        </p:nvSpPr>
        <p:spPr>
          <a:xfrm>
            <a:off x="426684" y="6118819"/>
            <a:ext cx="86711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i="0" dirty="0">
                <a:solidFill>
                  <a:srgbClr val="292929"/>
                </a:solidFill>
                <a:effectLst/>
                <a:latin typeface="+mn-lt"/>
              </a:rPr>
              <a:t>A Comprehensive Guide to Convolutional Neural Networks, towardsdatascience.com</a:t>
            </a:r>
          </a:p>
        </p:txBody>
      </p:sp>
    </p:spTree>
    <p:extLst>
      <p:ext uri="{BB962C8B-B14F-4D97-AF65-F5344CB8AC3E}">
        <p14:creationId xmlns:p14="http://schemas.microsoft.com/office/powerpoint/2010/main" val="2502811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7C26983-B9E5-4E2A-AC73-B08E392128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246" y="1138449"/>
            <a:ext cx="3754514" cy="30442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77F85C2-765D-4A1C-BD65-17792EDCE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Convolutional Layer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3537F8A-FF94-4C5C-A21A-E379F1F8E241}"/>
              </a:ext>
            </a:extLst>
          </p:cNvPr>
          <p:cNvCxnSpPr/>
          <p:nvPr/>
        </p:nvCxnSpPr>
        <p:spPr bwMode="auto">
          <a:xfrm>
            <a:off x="341589" y="764704"/>
            <a:ext cx="11509507" cy="0"/>
          </a:xfrm>
          <a:prstGeom prst="line">
            <a:avLst/>
          </a:prstGeom>
          <a:ln>
            <a:solidFill>
              <a:schemeClr val="accent1">
                <a:lumMod val="90000"/>
                <a:lumOff val="1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hteck 15">
            <a:extLst>
              <a:ext uri="{FF2B5EF4-FFF2-40B4-BE49-F238E27FC236}">
                <a16:creationId xmlns:a16="http://schemas.microsoft.com/office/drawing/2014/main" id="{E885FA8A-832B-4826-ACA5-F59D2FD046C0}"/>
              </a:ext>
            </a:extLst>
          </p:cNvPr>
          <p:cNvSpPr/>
          <p:nvPr/>
        </p:nvSpPr>
        <p:spPr bwMode="auto">
          <a:xfrm>
            <a:off x="1919536" y="6583362"/>
            <a:ext cx="8136904" cy="242484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903D28D-FA1A-4BF4-A886-86703D780FD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571" y="1417638"/>
            <a:ext cx="7494455" cy="420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BE9A02-DEAA-4688-B8DA-DC3C29B2F2B8}"/>
              </a:ext>
            </a:extLst>
          </p:cNvPr>
          <p:cNvSpPr txBox="1"/>
          <p:nvPr/>
        </p:nvSpPr>
        <p:spPr>
          <a:xfrm>
            <a:off x="426684" y="6118819"/>
            <a:ext cx="86711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i="0" dirty="0">
                <a:solidFill>
                  <a:srgbClr val="292929"/>
                </a:solidFill>
                <a:effectLst/>
                <a:latin typeface="+mn-lt"/>
              </a:rPr>
              <a:t>A Comprehensive Guide to Convolutional Neural Networks, towardsdatascience.com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A2C811-2F17-4955-9108-09446708AB8C}"/>
              </a:ext>
            </a:extLst>
          </p:cNvPr>
          <p:cNvCxnSpPr>
            <a:cxnSpLocks/>
          </p:cNvCxnSpPr>
          <p:nvPr/>
        </p:nvCxnSpPr>
        <p:spPr bwMode="auto">
          <a:xfrm>
            <a:off x="3935760" y="764704"/>
            <a:ext cx="0" cy="5354115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078" name="Picture 6" descr="Machine generated alternative text:&#10;-k &#10;nin + 2p &#10;nout = &#10;+1 &#10;nin: number of input features &#10;nout: number of output features &#10;k: &#10;p: &#10;s: &#10;convolution kernel Size &#10;convolution padding Size &#10;convolution stride Size ">
            <a:extLst>
              <a:ext uri="{FF2B5EF4-FFF2-40B4-BE49-F238E27FC236}">
                <a16:creationId xmlns:a16="http://schemas.microsoft.com/office/drawing/2014/main" id="{A154C099-BFA2-450C-B4A2-D78CC77CD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33" y="4197451"/>
            <a:ext cx="2448605" cy="167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491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B0E14843-37CF-46DE-848D-7CC4D292D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GB" sz="28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Pooling Layer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64E07A-47DB-4A6B-919F-FE3C2A338638}"/>
              </a:ext>
            </a:extLst>
          </p:cNvPr>
          <p:cNvCxnSpPr/>
          <p:nvPr/>
        </p:nvCxnSpPr>
        <p:spPr bwMode="auto">
          <a:xfrm>
            <a:off x="341589" y="764704"/>
            <a:ext cx="11509507" cy="0"/>
          </a:xfrm>
          <a:prstGeom prst="line">
            <a:avLst/>
          </a:prstGeom>
          <a:ln>
            <a:solidFill>
              <a:schemeClr val="accent1">
                <a:lumMod val="90000"/>
                <a:lumOff val="1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hteck 15">
            <a:extLst>
              <a:ext uri="{FF2B5EF4-FFF2-40B4-BE49-F238E27FC236}">
                <a16:creationId xmlns:a16="http://schemas.microsoft.com/office/drawing/2014/main" id="{CE89DDD7-ECF9-4892-A704-9F7F8D932FF0}"/>
              </a:ext>
            </a:extLst>
          </p:cNvPr>
          <p:cNvSpPr/>
          <p:nvPr/>
        </p:nvSpPr>
        <p:spPr bwMode="auto">
          <a:xfrm>
            <a:off x="1919536" y="6583362"/>
            <a:ext cx="8136904" cy="242484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DE" sz="2000">
              <a:latin typeface="TKTypeMedium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C57ADE5-EED3-4479-8215-F8755E90D4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74836"/>
            <a:ext cx="4484232" cy="280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37D5D1-CE99-45A1-9C88-A3211A5B2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16" y="1163977"/>
            <a:ext cx="5065959" cy="44048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03085F1-B438-4A44-A2BD-8DF4B3665354}"/>
              </a:ext>
            </a:extLst>
          </p:cNvPr>
          <p:cNvSpPr txBox="1"/>
          <p:nvPr/>
        </p:nvSpPr>
        <p:spPr>
          <a:xfrm>
            <a:off x="407368" y="5954795"/>
            <a:ext cx="86711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i="0" dirty="0">
                <a:solidFill>
                  <a:srgbClr val="292929"/>
                </a:solidFill>
                <a:effectLst/>
                <a:latin typeface="+mn-lt"/>
              </a:rPr>
              <a:t>A Comprehensive Guide to Convolutional Neural Networks, towardsdatascience.com</a:t>
            </a:r>
          </a:p>
          <a:p>
            <a:r>
              <a:rPr lang="en-US" sz="1200" dirty="0">
                <a:solidFill>
                  <a:srgbClr val="292929"/>
                </a:solidFill>
                <a:latin typeface="+mn-lt"/>
              </a:rPr>
              <a:t>Application of Transfer Learning Using Convolutional Neural Network Method for Early Detection of Terry’s Nail</a:t>
            </a:r>
          </a:p>
          <a:p>
            <a:pPr algn="l"/>
            <a:endParaRPr lang="en-US" sz="1200" dirty="0">
              <a:solidFill>
                <a:srgbClr val="292929"/>
              </a:solidFill>
              <a:latin typeface="+mn-lt"/>
            </a:endParaRPr>
          </a:p>
          <a:p>
            <a:pPr algn="l"/>
            <a:endParaRPr lang="en-US" sz="1200" i="0" dirty="0">
              <a:solidFill>
                <a:srgbClr val="292929"/>
              </a:solidFill>
              <a:effectLst/>
              <a:latin typeface="+mn-lt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4EE468-C483-475F-A045-E841E8FE17B6}"/>
              </a:ext>
            </a:extLst>
          </p:cNvPr>
          <p:cNvCxnSpPr>
            <a:cxnSpLocks/>
          </p:cNvCxnSpPr>
          <p:nvPr/>
        </p:nvCxnSpPr>
        <p:spPr bwMode="auto">
          <a:xfrm>
            <a:off x="5987988" y="764704"/>
            <a:ext cx="0" cy="4968552"/>
          </a:xfrm>
          <a:prstGeom prst="line">
            <a:avLst/>
          </a:prstGeom>
          <a:solidFill>
            <a:schemeClr val="hlink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965018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MOJ@LEWJIOTO7AWZY5H8" val="4554"/>
  <p:tag name="FIRSTCH@8JIELPSV1B8CERQL" val="5408"/>
  <p:tag name="DEFAULTDISPLAYSOURCE" val="\documentclass{article}\pagestyle{empty}&#10;\begin{document}&#10;&#10;\end{document}&#10;"/>
  <p:tag name="EMBEDFONTS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3483"/>
  <p:tag name="BMPHEIGHT" val="75"/>
  <p:tag name="SOURCE" val="\documentclass[12pt,landscape]{book}&#10;\pagestyle{empty}&#10;\input{Main}&#10;&#10;\begin{document}&#10;\begin{minipage}[t]{30cm}&#10;\scriptsize&#10;\flushleft{&#10;\color{sblue} [\color{black} \,Lena Lambers\,\color{sblue}] \quad&#10;\color{sblue}[\color{black} \,lena.lambers$@$isd.uni-stuttgart.de\,\color{sblue}]  \quad&#10;\color{sblue} [\color{black} \,Institute of Mechanics, Structural Analysis, and Dynamics\,\color{sblue}] \quad\quad&#10;\  }&#10;\end{minipage}&#10;\end{document}"/>
  <p:tag name="TRANSPARENT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000"/>
  <p:tag name="BMPHEIGHT" val="158"/>
  <p:tag name="SOURCE" val="\documentclass[12pt,landscape]{book}&#10;\usepackage{color}&#10;\input{main.tex}&#10;\pagestyle{empty}&#10;\begin{document}&#10;\color{sblue}&#10;\Huge \bf Conclusion&#10;\end{document}"/>
  <p:tag name="TRANSPARENT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WIDTH" val="1116"/>
  <p:tag name="BMPHEIGHT" val="158"/>
  <p:tag name="SOURCE" val="\documentclass[12pt,landscape]{book}&#10;\usepackage{color}&#10;\input{main.tex}&#10;\pagestyle{empty}&#10;\begin{document}&#10;\color{sblue}&#10;\Huge \bf Future work&#10;\end{document}"/>
  <p:tag name="TRANSPARENT" val="False"/>
</p:tagLst>
</file>

<file path=ppt/theme/theme1.xml><?xml version="1.0" encoding="utf-8"?>
<a:theme xmlns:a="http://schemas.openxmlformats.org/drawingml/2006/main" name="1_TK_Praesentation_dt">
  <a:themeElements>
    <a:clrScheme name="TK_Praesentation_dt 1">
      <a:dk1>
        <a:srgbClr val="000000"/>
      </a:dk1>
      <a:lt1>
        <a:srgbClr val="FFFFFF"/>
      </a:lt1>
      <a:dk2>
        <a:srgbClr val="006EAB"/>
      </a:dk2>
      <a:lt2>
        <a:srgbClr val="70ACE2"/>
      </a:lt2>
      <a:accent1>
        <a:srgbClr val="003361"/>
      </a:accent1>
      <a:accent2>
        <a:srgbClr val="C5C6C8"/>
      </a:accent2>
      <a:accent3>
        <a:srgbClr val="FFFFFF"/>
      </a:accent3>
      <a:accent4>
        <a:srgbClr val="000000"/>
      </a:accent4>
      <a:accent5>
        <a:srgbClr val="AAADB7"/>
      </a:accent5>
      <a:accent6>
        <a:srgbClr val="B2B3B5"/>
      </a:accent6>
      <a:hlink>
        <a:srgbClr val="A2A3A5"/>
      </a:hlink>
      <a:folHlink>
        <a:srgbClr val="B3A662"/>
      </a:folHlink>
    </a:clrScheme>
    <a:fontScheme name="TK_Praesentation_dt">
      <a:majorFont>
        <a:latin typeface="TKTypeBold"/>
        <a:ea typeface=""/>
        <a:cs typeface=""/>
      </a:majorFont>
      <a:minorFont>
        <a:latin typeface="TKType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KTypeMedium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KTypeMedium" charset="0"/>
          </a:defRPr>
        </a:defPPr>
      </a:lstStyle>
    </a:lnDef>
  </a:objectDefaults>
  <a:extraClrSchemeLst>
    <a:extraClrScheme>
      <a:clrScheme name="TK_Praesentation_d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K_Praesentation_d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8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507"/>
        </a:accent1>
        <a:accent2>
          <a:srgbClr val="FFD111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D0E"/>
        </a:accent6>
        <a:hlink>
          <a:srgbClr val="6ECF23"/>
        </a:hlink>
        <a:folHlink>
          <a:srgbClr val="6E97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9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607"/>
        </a:accent1>
        <a:accent2>
          <a:srgbClr val="FFD111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D0E"/>
        </a:accent6>
        <a:hlink>
          <a:srgbClr val="6ECF23"/>
        </a:hlink>
        <a:folHlink>
          <a:srgbClr val="6E97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10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607"/>
        </a:accent1>
        <a:accent2>
          <a:srgbClr val="FFD111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D0E"/>
        </a:accent6>
        <a:hlink>
          <a:srgbClr val="6ECF25"/>
        </a:hlink>
        <a:folHlink>
          <a:srgbClr val="6E97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11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607"/>
        </a:accent1>
        <a:accent2>
          <a:srgbClr val="FFD111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D0E"/>
        </a:accent6>
        <a:hlink>
          <a:srgbClr val="6ECF25"/>
        </a:hlink>
        <a:folHlink>
          <a:srgbClr val="6E96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12">
        <a:dk1>
          <a:srgbClr val="000000"/>
        </a:dk1>
        <a:lt1>
          <a:srgbClr val="FFFFFF"/>
        </a:lt1>
        <a:dk2>
          <a:srgbClr val="0F337D"/>
        </a:dk2>
        <a:lt2>
          <a:srgbClr val="EE9E1C"/>
        </a:lt2>
        <a:accent1>
          <a:srgbClr val="D14607"/>
        </a:accent1>
        <a:accent2>
          <a:srgbClr val="FFD213"/>
        </a:accent2>
        <a:accent3>
          <a:srgbClr val="FFFFFF"/>
        </a:accent3>
        <a:accent4>
          <a:srgbClr val="000000"/>
        </a:accent4>
        <a:accent5>
          <a:srgbClr val="E5B0AA"/>
        </a:accent5>
        <a:accent6>
          <a:srgbClr val="E7BE10"/>
        </a:accent6>
        <a:hlink>
          <a:srgbClr val="6ECF25"/>
        </a:hlink>
        <a:folHlink>
          <a:srgbClr val="6E96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K_Praesentation_dt 1">
        <a:dk1>
          <a:srgbClr val="000000"/>
        </a:dk1>
        <a:lt1>
          <a:srgbClr val="FFFFFF"/>
        </a:lt1>
        <a:dk2>
          <a:srgbClr val="006EAB"/>
        </a:dk2>
        <a:lt2>
          <a:srgbClr val="70ACE2"/>
        </a:lt2>
        <a:accent1>
          <a:srgbClr val="003361"/>
        </a:accent1>
        <a:accent2>
          <a:srgbClr val="C5C6C8"/>
        </a:accent2>
        <a:accent3>
          <a:srgbClr val="FFFFFF"/>
        </a:accent3>
        <a:accent4>
          <a:srgbClr val="000000"/>
        </a:accent4>
        <a:accent5>
          <a:srgbClr val="AAADB7"/>
        </a:accent5>
        <a:accent6>
          <a:srgbClr val="B2B3B5"/>
        </a:accent6>
        <a:hlink>
          <a:srgbClr val="A2A3A5"/>
        </a:hlink>
        <a:folHlink>
          <a:srgbClr val="B3A66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640</Words>
  <Application>Microsoft Office PowerPoint</Application>
  <PresentationFormat>Widescreen</PresentationFormat>
  <Paragraphs>110</Paragraphs>
  <Slides>27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Google Sans</vt:lpstr>
      <vt:lpstr>TKTypeBold</vt:lpstr>
      <vt:lpstr>TKTypeMedium</vt:lpstr>
      <vt:lpstr>1_TK_Praesentation_dt</vt:lpstr>
      <vt:lpstr>PowerPoint Presentation</vt:lpstr>
      <vt:lpstr>Motivation of the Study</vt:lpstr>
      <vt:lpstr>What is an Artificial Neural Network ?</vt:lpstr>
      <vt:lpstr>Machine Learning Workflow</vt:lpstr>
      <vt:lpstr>How does an ANN work ? </vt:lpstr>
      <vt:lpstr>Introduction to Convolutional Neural Networks</vt:lpstr>
      <vt:lpstr>How does a CNN work ?</vt:lpstr>
      <vt:lpstr>Convolutional Layer</vt:lpstr>
      <vt:lpstr>Pooling Layer</vt:lpstr>
      <vt:lpstr>U-Net Architecture</vt:lpstr>
      <vt:lpstr>Input Image and Mask Image</vt:lpstr>
      <vt:lpstr>Outline of Implementation</vt:lpstr>
      <vt:lpstr>Training &amp; Evaluation</vt:lpstr>
      <vt:lpstr>PowerPoint Presentation</vt:lpstr>
      <vt:lpstr>Importance of Hyperparameter Optimization</vt:lpstr>
      <vt:lpstr>Set of Hyperparameters Chosen for Tuning</vt:lpstr>
      <vt:lpstr>Implementation of Tuning in Optuna</vt:lpstr>
      <vt:lpstr>Results</vt:lpstr>
      <vt:lpstr>Results</vt:lpstr>
      <vt:lpstr>Results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Bilgecan Cihan</dc:creator>
  <cp:lastModifiedBy>Bilgecan Cihan</cp:lastModifiedBy>
  <cp:revision>2298</cp:revision>
  <cp:lastPrinted>2018-06-10T10:06:28Z</cp:lastPrinted>
  <dcterms:created xsi:type="dcterms:W3CDTF">2010-04-07T12:27:47Z</dcterms:created>
  <dcterms:modified xsi:type="dcterms:W3CDTF">2021-08-20T08:39:08Z</dcterms:modified>
</cp:coreProperties>
</file>